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sldIdLst>
    <p:sldId id="256" r:id="rId2"/>
    <p:sldId id="265" r:id="rId3"/>
    <p:sldId id="267" r:id="rId4"/>
    <p:sldId id="268" r:id="rId5"/>
    <p:sldId id="269" r:id="rId6"/>
    <p:sldId id="257" r:id="rId7"/>
    <p:sldId id="262" r:id="rId8"/>
    <p:sldId id="272" r:id="rId9"/>
    <p:sldId id="274" r:id="rId10"/>
    <p:sldId id="275" r:id="rId11"/>
    <p:sldId id="276" r:id="rId12"/>
    <p:sldId id="277" r:id="rId13"/>
    <p:sldId id="278" r:id="rId14"/>
    <p:sldId id="279" r:id="rId15"/>
    <p:sldId id="273" r:id="rId16"/>
    <p:sldId id="283" r:id="rId17"/>
    <p:sldId id="280" r:id="rId18"/>
    <p:sldId id="281" r:id="rId19"/>
    <p:sldId id="282" r:id="rId20"/>
    <p:sldId id="284" r:id="rId21"/>
    <p:sldId id="286" r:id="rId22"/>
    <p:sldId id="285" r:id="rId23"/>
    <p:sldId id="259" r:id="rId24"/>
    <p:sldId id="263" r:id="rId25"/>
    <p:sldId id="288" r:id="rId26"/>
    <p:sldId id="289" r:id="rId27"/>
    <p:sldId id="287" r:id="rId28"/>
    <p:sldId id="290" r:id="rId29"/>
    <p:sldId id="291" r:id="rId30"/>
    <p:sldId id="292" r:id="rId31"/>
    <p:sldId id="293" r:id="rId32"/>
    <p:sldId id="294" r:id="rId33"/>
    <p:sldId id="295" r:id="rId34"/>
    <p:sldId id="260" r:id="rId35"/>
    <p:sldId id="264" r:id="rId36"/>
    <p:sldId id="261" r:id="rId37"/>
    <p:sldId id="271" r:id="rId38"/>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p:scale>
          <a:sx n="80" d="100"/>
          <a:sy n="80" d="100"/>
        </p:scale>
        <p:origin x="-1272" y="-294"/>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1" name="Rectangle 10"/>
          <p:cNvSpPr/>
          <p:nvPr/>
        </p:nvSpPr>
        <p:spPr>
          <a:xfrm>
            <a:off x="0" y="3866920"/>
            <a:ext cx="9144000" cy="2991080"/>
          </a:xfrm>
          <a:prstGeom prst="rect">
            <a:avLst/>
          </a:prstGeom>
          <a:gradFill>
            <a:gsLst>
              <a:gs pos="0">
                <a:schemeClr val="bg1">
                  <a:alpha val="91000"/>
                </a:schemeClr>
              </a:gs>
              <a:gs pos="37000">
                <a:schemeClr val="bg1">
                  <a:alpha val="76000"/>
                </a:schemeClr>
              </a:gs>
              <a:gs pos="100000">
                <a:schemeClr val="bg2">
                  <a:alpha val="79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0" y="0"/>
            <a:ext cx="9144000" cy="3866920"/>
          </a:xfrm>
          <a:prstGeom prst="rect">
            <a:avLst/>
          </a:prstGeom>
          <a:gradFill flip="none" rotWithShape="1">
            <a:gsLst>
              <a:gs pos="0">
                <a:schemeClr val="bg1">
                  <a:alpha val="89000"/>
                </a:schemeClr>
              </a:gs>
              <a:gs pos="48000">
                <a:schemeClr val="bg1">
                  <a:alpha val="62000"/>
                </a:schemeClr>
              </a:gs>
              <a:gs pos="100000">
                <a:schemeClr val="bg2">
                  <a:alpha val="79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p:cNvSpPr/>
          <p:nvPr/>
        </p:nvSpPr>
        <p:spPr>
          <a:xfrm>
            <a:off x="0" y="2652311"/>
            <a:ext cx="9144000" cy="2286000"/>
          </a:xfrm>
          <a:prstGeom prst="rect">
            <a:avLst/>
          </a:prstGeom>
          <a:gradFill flip="none" rotWithShape="1">
            <a:gsLst>
              <a:gs pos="0">
                <a:schemeClr val="bg1">
                  <a:alpha val="0"/>
                </a:schemeClr>
              </a:gs>
              <a:gs pos="29000">
                <a:schemeClr val="bg1">
                  <a:alpha val="30000"/>
                </a:schemeClr>
              </a:gs>
              <a:gs pos="45000">
                <a:schemeClr val="bg2">
                  <a:alpha val="40000"/>
                </a:schemeClr>
              </a:gs>
              <a:gs pos="55000">
                <a:schemeClr val="bg1">
                  <a:alpha val="26000"/>
                </a:schemeClr>
              </a:gs>
              <a:gs pos="65000">
                <a:schemeClr val="bg2">
                  <a:alpha val="60000"/>
                </a:schemeClr>
              </a:gs>
              <a:gs pos="100000">
                <a:schemeClr val="bg1">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0" y="1600200"/>
            <a:ext cx="9144000" cy="5105400"/>
          </a:xfrm>
          <a:prstGeom prst="ellipse">
            <a:avLst/>
          </a:prstGeom>
          <a:gradFill flip="none" rotWithShape="1">
            <a:gsLst>
              <a:gs pos="0">
                <a:schemeClr val="bg1"/>
              </a:gs>
              <a:gs pos="54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p:cNvSpPr>
            <a:spLocks noGrp="1"/>
          </p:cNvSpPr>
          <p:nvPr>
            <p:ph type="subTitle" idx="1"/>
          </p:nvPr>
        </p:nvSpPr>
        <p:spPr>
          <a:xfrm>
            <a:off x="1473795" y="5052545"/>
            <a:ext cx="5637010" cy="882119"/>
          </a:xfrm>
        </p:spPr>
        <p:txBody>
          <a:bodyPr>
            <a:normAutofit/>
          </a:bodyPr>
          <a:lstStyle>
            <a:lvl1pPr marL="0" indent="0" algn="l">
              <a:buNone/>
              <a:defRPr sz="220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en-US" dirty="0"/>
          </a:p>
        </p:txBody>
      </p:sp>
      <p:sp>
        <p:nvSpPr>
          <p:cNvPr id="4" name="Date Placeholder 3"/>
          <p:cNvSpPr>
            <a:spLocks noGrp="1"/>
          </p:cNvSpPr>
          <p:nvPr>
            <p:ph type="dt" sz="half" idx="10"/>
          </p:nvPr>
        </p:nvSpPr>
        <p:spPr/>
        <p:txBody>
          <a:bodyPr/>
          <a:lstStyle/>
          <a:p>
            <a:fld id="{530820CF-B880-4189-942D-D702A7CBA730}" type="datetimeFigureOut">
              <a:rPr lang="zh-CN" altLang="en-US" smtClean="0"/>
              <a:t>2013/10/23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C913308-F349-4B6D-A68A-DD1791B4A57B}" type="slidenum">
              <a:rPr lang="zh-CN" altLang="en-US" smtClean="0"/>
              <a:t>‹#›</a:t>
            </a:fld>
            <a:endParaRPr lang="zh-CN" altLang="en-US"/>
          </a:p>
        </p:txBody>
      </p:sp>
      <p:sp>
        <p:nvSpPr>
          <p:cNvPr id="2" name="Title 1"/>
          <p:cNvSpPr>
            <a:spLocks noGrp="1"/>
          </p:cNvSpPr>
          <p:nvPr>
            <p:ph type="ctrTitle"/>
          </p:nvPr>
        </p:nvSpPr>
        <p:spPr>
          <a:xfrm>
            <a:off x="817581" y="3132290"/>
            <a:ext cx="7175351" cy="1793167"/>
          </a:xfrm>
          <a:effectLst/>
        </p:spPr>
        <p:txBody>
          <a:bodyPr>
            <a:noAutofit/>
          </a:bodyPr>
          <a:lstStyle>
            <a:lvl1pPr marL="640080" indent="-457200" algn="l">
              <a:defRPr sz="5400"/>
            </a:lvl1pPr>
          </a:lstStyle>
          <a:p>
            <a:r>
              <a:rPr lang="zh-CN" altLang="en-US" smtClean="0"/>
              <a:t>单击此处编辑母版标题样式</a:t>
            </a:r>
            <a:endParaRPr lang="en-US" dirty="0"/>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a:p>
        </p:txBody>
      </p:sp>
      <p:sp>
        <p:nvSpPr>
          <p:cNvPr id="3" name="Vertical Text Placeholder 2"/>
          <p:cNvSpPr>
            <a:spLocks noGrp="1"/>
          </p:cNvSpPr>
          <p:nvPr>
            <p:ph type="body" orient="vert" idx="1"/>
          </p:nvPr>
        </p:nvSpPr>
        <p:spPr>
          <a:xfrm>
            <a:off x="1905000" y="731519"/>
            <a:ext cx="6400800" cy="347472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4" name="Date Placeholder 3"/>
          <p:cNvSpPr>
            <a:spLocks noGrp="1"/>
          </p:cNvSpPr>
          <p:nvPr>
            <p:ph type="dt" sz="half" idx="10"/>
          </p:nvPr>
        </p:nvSpPr>
        <p:spPr/>
        <p:txBody>
          <a:bodyPr/>
          <a:lstStyle/>
          <a:p>
            <a:fld id="{530820CF-B880-4189-942D-D702A7CBA730}" type="datetimeFigureOut">
              <a:rPr lang="zh-CN" altLang="en-US" smtClean="0"/>
              <a:t>2013/10/23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53758" y="376517"/>
            <a:ext cx="2057400" cy="5238339"/>
          </a:xfrm>
          <a:effectLst/>
        </p:spPr>
        <p:txBody>
          <a:bodyPr vert="eaVert"/>
          <a:lstStyle>
            <a:lvl1pPr algn="l">
              <a:defRPr/>
            </a:lvl1pPr>
          </a:lstStyle>
          <a:p>
            <a:r>
              <a:rPr lang="zh-CN" altLang="en-US" smtClean="0"/>
              <a:t>单击此处编辑母版标题样式</a:t>
            </a:r>
            <a:endParaRPr lang="en-US"/>
          </a:p>
        </p:txBody>
      </p:sp>
      <p:sp>
        <p:nvSpPr>
          <p:cNvPr id="3" name="Vertical Text Placeholder 2"/>
          <p:cNvSpPr>
            <a:spLocks noGrp="1"/>
          </p:cNvSpPr>
          <p:nvPr>
            <p:ph type="body" orient="vert" idx="1"/>
          </p:nvPr>
        </p:nvSpPr>
        <p:spPr>
          <a:xfrm>
            <a:off x="3324113" y="731519"/>
            <a:ext cx="4829287" cy="4894729"/>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530820CF-B880-4189-942D-D702A7CBA730}" type="datetimeFigureOut">
              <a:rPr lang="zh-CN" altLang="en-US" smtClean="0"/>
              <a:t>2013/10/23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530820CF-B880-4189-942D-D702A7CBA730}" type="datetimeFigureOut">
              <a:rPr lang="zh-CN" altLang="en-US" smtClean="0"/>
              <a:t>2013/10/23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C913308-F349-4B6D-A68A-DD1791B4A57B}" type="slidenum">
              <a:rPr lang="zh-CN" altLang="en-US" smtClean="0"/>
              <a:t>‹#›</a:t>
            </a:fld>
            <a:endParaRPr lang="zh-CN" altLang="en-US"/>
          </a:p>
        </p:txBody>
      </p:sp>
      <p:sp>
        <p:nvSpPr>
          <p:cNvPr id="8" name="Title 7"/>
          <p:cNvSpPr>
            <a:spLocks noGrp="1"/>
          </p:cNvSpPr>
          <p:nvPr>
            <p:ph type="title"/>
          </p:nvPr>
        </p:nvSpPr>
        <p:spPr/>
        <p:txBody>
          <a:bodyPr/>
          <a:lstStyle/>
          <a:p>
            <a:r>
              <a:rPr lang="zh-CN" altLang="en-US" smtClean="0"/>
              <a:t>单击此处编辑母版标题样式</a:t>
            </a:r>
            <a:endParaRPr lang="en-US"/>
          </a:p>
        </p:txBody>
      </p:sp>
      <p:sp>
        <p:nvSpPr>
          <p:cNvPr id="10" name="Content Placeholder 9"/>
          <p:cNvSpPr>
            <a:spLocks noGrp="1"/>
          </p:cNvSpPr>
          <p:nvPr>
            <p:ph sz="quarter" idx="13"/>
          </p:nvPr>
        </p:nvSpPr>
        <p:spPr>
          <a:xfrm>
            <a:off x="1143000" y="731520"/>
            <a:ext cx="6400800" cy="347472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7" name="Rectangle 6"/>
          <p:cNvSpPr/>
          <p:nvPr/>
        </p:nvSpPr>
        <p:spPr>
          <a:xfrm>
            <a:off x="0" y="3866920"/>
            <a:ext cx="9144000" cy="2991080"/>
          </a:xfrm>
          <a:prstGeom prst="rect">
            <a:avLst/>
          </a:prstGeom>
          <a:gradFill>
            <a:gsLst>
              <a:gs pos="0">
                <a:schemeClr val="bg1">
                  <a:alpha val="92000"/>
                </a:schemeClr>
              </a:gs>
              <a:gs pos="37000">
                <a:schemeClr val="bg1">
                  <a:alpha val="77000"/>
                </a:schemeClr>
              </a:gs>
              <a:gs pos="100000">
                <a:schemeClr val="bg2">
                  <a:alpha val="80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0" y="0"/>
            <a:ext cx="9144000" cy="3866920"/>
          </a:xfrm>
          <a:prstGeom prst="rect">
            <a:avLst/>
          </a:prstGeom>
          <a:gradFill flip="none" rotWithShape="1">
            <a:gsLst>
              <a:gs pos="0">
                <a:schemeClr val="bg1">
                  <a:alpha val="90000"/>
                </a:schemeClr>
              </a:gs>
              <a:gs pos="48000">
                <a:schemeClr val="bg1">
                  <a:alpha val="63000"/>
                </a:schemeClr>
              </a:gs>
              <a:gs pos="100000">
                <a:schemeClr val="bg2">
                  <a:alpha val="8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0" y="2652311"/>
            <a:ext cx="9144000" cy="2286000"/>
          </a:xfrm>
          <a:prstGeom prst="rect">
            <a:avLst/>
          </a:prstGeom>
          <a:gradFill flip="none" rotWithShape="1">
            <a:gsLst>
              <a:gs pos="0">
                <a:schemeClr val="bg1">
                  <a:alpha val="0"/>
                </a:schemeClr>
              </a:gs>
              <a:gs pos="29000">
                <a:schemeClr val="bg1">
                  <a:alpha val="30000"/>
                </a:schemeClr>
              </a:gs>
              <a:gs pos="45000">
                <a:schemeClr val="bg2">
                  <a:alpha val="40000"/>
                </a:schemeClr>
              </a:gs>
              <a:gs pos="55000">
                <a:schemeClr val="bg1">
                  <a:alpha val="26000"/>
                </a:schemeClr>
              </a:gs>
              <a:gs pos="65000">
                <a:schemeClr val="bg2">
                  <a:alpha val="60000"/>
                </a:schemeClr>
              </a:gs>
              <a:gs pos="100000">
                <a:schemeClr val="bg1">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0" y="1600200"/>
            <a:ext cx="9144000" cy="5105400"/>
          </a:xfrm>
          <a:prstGeom prst="ellipse">
            <a:avLst/>
          </a:prstGeom>
          <a:gradFill flip="none" rotWithShape="1">
            <a:gsLst>
              <a:gs pos="0">
                <a:schemeClr val="bg1"/>
              </a:gs>
              <a:gs pos="54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033195" y="2172648"/>
            <a:ext cx="5966666" cy="2423346"/>
          </a:xfrm>
          <a:effectLst/>
        </p:spPr>
        <p:txBody>
          <a:bodyPr anchor="b"/>
          <a:lstStyle>
            <a:lvl1pPr algn="r">
              <a:defRPr sz="4600" b="1" cap="none" baseline="0"/>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2022438" y="4607511"/>
            <a:ext cx="5970494" cy="835460"/>
          </a:xfrm>
        </p:spPr>
        <p:txBody>
          <a:bodyPr anchor="t"/>
          <a:lstStyle>
            <a:lvl1pPr marL="0" indent="0" algn="r">
              <a:buNone/>
              <a:defRPr sz="20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530820CF-B880-4189-942D-D702A7CBA730}" type="datetimeFigureOut">
              <a:rPr lang="zh-CN" altLang="en-US" smtClean="0"/>
              <a:t>2013/10/23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530820CF-B880-4189-942D-D702A7CBA730}" type="datetimeFigureOut">
              <a:rPr lang="zh-CN" altLang="en-US" smtClean="0"/>
              <a:t>2013/10/23</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0C913308-F349-4B6D-A68A-DD1791B4A57B}" type="slidenum">
              <a:rPr lang="zh-CN" altLang="en-US" smtClean="0"/>
              <a:t>‹#›</a:t>
            </a:fld>
            <a:endParaRPr lang="zh-CN" altLang="en-US"/>
          </a:p>
        </p:txBody>
      </p:sp>
      <p:sp>
        <p:nvSpPr>
          <p:cNvPr id="8" name="Title 7"/>
          <p:cNvSpPr>
            <a:spLocks noGrp="1"/>
          </p:cNvSpPr>
          <p:nvPr>
            <p:ph type="title"/>
          </p:nvPr>
        </p:nvSpPr>
        <p:spPr/>
        <p:txBody>
          <a:bodyPr/>
          <a:lstStyle/>
          <a:p>
            <a:r>
              <a:rPr lang="zh-CN" altLang="en-US" smtClean="0"/>
              <a:t>单击此处编辑母版标题样式</a:t>
            </a:r>
            <a:endParaRPr lang="en-US"/>
          </a:p>
        </p:txBody>
      </p:sp>
      <p:sp>
        <p:nvSpPr>
          <p:cNvPr id="9" name="Content Placeholder 8"/>
          <p:cNvSpPr>
            <a:spLocks noGrp="1"/>
          </p:cNvSpPr>
          <p:nvPr>
            <p:ph sz="quarter" idx="13"/>
          </p:nvPr>
        </p:nvSpPr>
        <p:spPr>
          <a:xfrm>
            <a:off x="1142999" y="731519"/>
            <a:ext cx="3346704" cy="347472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11" name="Content Placeholder 10"/>
          <p:cNvSpPr>
            <a:spLocks noGrp="1"/>
          </p:cNvSpPr>
          <p:nvPr>
            <p:ph sz="quarter" idx="14"/>
          </p:nvPr>
        </p:nvSpPr>
        <p:spPr>
          <a:xfrm>
            <a:off x="4645152" y="731520"/>
            <a:ext cx="3346704" cy="347472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143000" y="731520"/>
            <a:ext cx="3346704" cy="639762"/>
          </a:xfrm>
        </p:spPr>
        <p:txBody>
          <a:bodyPr anchor="b">
            <a:noAutofit/>
          </a:bodyPr>
          <a:lstStyle>
            <a:lvl1pPr marL="0" indent="0" algn="ctr">
              <a:buNone/>
              <a:defRPr lang="en-US" sz="2400" b="1" i="0" kern="1200" dirty="0" smtClean="0">
                <a:gradFill>
                  <a:gsLst>
                    <a:gs pos="0">
                      <a:schemeClr val="tx1"/>
                    </a:gs>
                    <a:gs pos="40000">
                      <a:schemeClr val="tx1">
                        <a:lumMod val="75000"/>
                        <a:lumOff val="25000"/>
                      </a:schemeClr>
                    </a:gs>
                    <a:gs pos="100000">
                      <a:schemeClr val="tx2">
                        <a:alpha val="65000"/>
                      </a:schemeClr>
                    </a:gs>
                  </a:gsLst>
                  <a:lin ang="5400000" scaled="0"/>
                </a:gradFill>
                <a:effectLst/>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Content Placeholder 3"/>
          <p:cNvSpPr>
            <a:spLocks noGrp="1"/>
          </p:cNvSpPr>
          <p:nvPr>
            <p:ph sz="half" idx="2"/>
          </p:nvPr>
        </p:nvSpPr>
        <p:spPr>
          <a:xfrm>
            <a:off x="1156447" y="1400327"/>
            <a:ext cx="3346704" cy="2743200"/>
          </a:xfrm>
        </p:spPr>
        <p:txBody>
          <a:bodyPr>
            <a:normAutofit/>
          </a:bodyPr>
          <a:lstStyle>
            <a:lvl1pPr>
              <a:defRPr sz="18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Text Placeholder 4"/>
          <p:cNvSpPr>
            <a:spLocks noGrp="1"/>
          </p:cNvSpPr>
          <p:nvPr>
            <p:ph type="body" sz="quarter" idx="3"/>
          </p:nvPr>
        </p:nvSpPr>
        <p:spPr>
          <a:xfrm>
            <a:off x="4647302" y="731520"/>
            <a:ext cx="3346704" cy="639762"/>
          </a:xfrm>
        </p:spPr>
        <p:txBody>
          <a:bodyPr anchor="b">
            <a:noAutofit/>
          </a:bodyPr>
          <a:lstStyle>
            <a:lvl1pPr marL="0" indent="0" algn="ctr">
              <a:buNone/>
              <a:defRPr lang="en-US" sz="2400" b="1" i="0" kern="1200" dirty="0" smtClean="0">
                <a:gradFill>
                  <a:gsLst>
                    <a:gs pos="0">
                      <a:schemeClr val="tx1"/>
                    </a:gs>
                    <a:gs pos="40000">
                      <a:schemeClr val="tx1">
                        <a:lumMod val="75000"/>
                        <a:lumOff val="25000"/>
                      </a:schemeClr>
                    </a:gs>
                    <a:gs pos="100000">
                      <a:schemeClr val="tx2">
                        <a:alpha val="65000"/>
                      </a:schemeClr>
                    </a:gs>
                  </a:gsLst>
                  <a:lin ang="5400000" scaled="0"/>
                </a:gradFill>
                <a:effectLst/>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ctr" defTabSz="914400" rtl="0" eaLnBrk="1" latinLnBrk="0" hangingPunct="1">
              <a:spcBef>
                <a:spcPct val="20000"/>
              </a:spcBef>
              <a:spcAft>
                <a:spcPts val="300"/>
              </a:spcAft>
              <a:buClr>
                <a:schemeClr val="accent6">
                  <a:lumMod val="75000"/>
                </a:schemeClr>
              </a:buClr>
              <a:buSzPct val="130000"/>
              <a:buFont typeface="Georgia" pitchFamily="18" charset="0"/>
              <a:buNone/>
            </a:pPr>
            <a:r>
              <a:rPr lang="zh-CN" altLang="en-US" smtClean="0"/>
              <a:t>单击此处编辑母版文本样式</a:t>
            </a:r>
          </a:p>
        </p:txBody>
      </p:sp>
      <p:sp>
        <p:nvSpPr>
          <p:cNvPr id="6" name="Content Placeholder 5"/>
          <p:cNvSpPr>
            <a:spLocks noGrp="1"/>
          </p:cNvSpPr>
          <p:nvPr>
            <p:ph sz="quarter" idx="4"/>
          </p:nvPr>
        </p:nvSpPr>
        <p:spPr>
          <a:xfrm>
            <a:off x="4645025" y="1399032"/>
            <a:ext cx="3346704" cy="2743200"/>
          </a:xfrm>
        </p:spPr>
        <p:txBody>
          <a:bodyPr>
            <a:normAutofit/>
          </a:bodyPr>
          <a:lstStyle>
            <a:lvl1pPr>
              <a:defRPr sz="18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530820CF-B880-4189-942D-D702A7CBA730}" type="datetimeFigureOut">
              <a:rPr lang="zh-CN" altLang="en-US" smtClean="0"/>
              <a:t>2013/10/23</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0C913308-F349-4B6D-A68A-DD1791B4A57B}" type="slidenum">
              <a:rPr lang="zh-CN" altLang="en-US" smtClean="0"/>
              <a:t>‹#›</a:t>
            </a:fld>
            <a:endParaRPr lang="zh-CN" altLang="en-US"/>
          </a:p>
        </p:txBody>
      </p:sp>
      <p:sp>
        <p:nvSpPr>
          <p:cNvPr id="10" name="Title 9"/>
          <p:cNvSpPr>
            <a:spLocks noGrp="1"/>
          </p:cNvSpPr>
          <p:nvPr>
            <p:ph type="title"/>
          </p:nvPr>
        </p:nvSpPr>
        <p:spPr/>
        <p:txBody>
          <a:bodyPr/>
          <a:lstStyle/>
          <a:p>
            <a:r>
              <a:rPr lang="zh-CN" altLang="en-US" smtClean="0"/>
              <a:t>单击此处编辑母版标题样式</a:t>
            </a:r>
            <a:endParaRPr lang="en-US" dirty="0"/>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fld id="{530820CF-B880-4189-942D-D702A7CBA730}" type="datetimeFigureOut">
              <a:rPr lang="zh-CN" altLang="en-US" smtClean="0"/>
              <a:t>2013/10/23</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30820CF-B880-4189-942D-D702A7CBA730}" type="datetimeFigureOut">
              <a:rPr lang="zh-CN" altLang="en-US" smtClean="0"/>
              <a:t>2013/10/23</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095" y="2209800"/>
            <a:ext cx="3636085" cy="1258493"/>
          </a:xfrm>
          <a:effectLst/>
        </p:spPr>
        <p:txBody>
          <a:bodyPr anchor="b">
            <a:noAutofit/>
          </a:bodyPr>
          <a:lstStyle>
            <a:lvl1pPr marL="228600" indent="-228600" algn="l">
              <a:defRPr sz="2800" b="1">
                <a:effectLst/>
              </a:defRPr>
            </a:lvl1pPr>
          </a:lstStyle>
          <a:p>
            <a:r>
              <a:rPr lang="zh-CN" altLang="en-US" smtClean="0"/>
              <a:t>单击此处编辑母版标题样式</a:t>
            </a:r>
            <a:endParaRPr lang="en-US" dirty="0"/>
          </a:p>
        </p:txBody>
      </p:sp>
      <p:sp>
        <p:nvSpPr>
          <p:cNvPr id="3" name="Content Placeholder 2"/>
          <p:cNvSpPr>
            <a:spLocks noGrp="1"/>
          </p:cNvSpPr>
          <p:nvPr>
            <p:ph idx="1"/>
          </p:nvPr>
        </p:nvSpPr>
        <p:spPr>
          <a:xfrm>
            <a:off x="4593515" y="731520"/>
            <a:ext cx="4017085" cy="4894730"/>
          </a:xfrm>
        </p:spPr>
        <p:txBody>
          <a:bodyPr anchor="ctr"/>
          <a:lstStyle>
            <a:lvl1pPr>
              <a:defRPr sz="2200"/>
            </a:lvl1pPr>
            <a:lvl2pPr>
              <a:defRPr sz="2000"/>
            </a:lvl2pPr>
            <a:lvl3pPr>
              <a:defRPr sz="1800"/>
            </a:lvl3pPr>
            <a:lvl4pPr>
              <a:defRPr sz="1600"/>
            </a:lvl4pPr>
            <a:lvl5pPr>
              <a:defRPr sz="14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Text Placeholder 3"/>
          <p:cNvSpPr>
            <a:spLocks noGrp="1"/>
          </p:cNvSpPr>
          <p:nvPr>
            <p:ph type="body" sz="half" idx="2"/>
          </p:nvPr>
        </p:nvSpPr>
        <p:spPr>
          <a:xfrm>
            <a:off x="1075765" y="3497802"/>
            <a:ext cx="3388660" cy="213951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530820CF-B880-4189-942D-D702A7CBA730}" type="datetimeFigureOut">
              <a:rPr lang="zh-CN" altLang="en-US" smtClean="0"/>
              <a:t>2013/10/23</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8" name="Rectangle 7"/>
          <p:cNvSpPr/>
          <p:nvPr/>
        </p:nvSpPr>
        <p:spPr>
          <a:xfrm>
            <a:off x="0" y="3866920"/>
            <a:ext cx="9144000" cy="2991080"/>
          </a:xfrm>
          <a:prstGeom prst="rect">
            <a:avLst/>
          </a:prstGeom>
          <a:gradFill>
            <a:gsLst>
              <a:gs pos="0">
                <a:schemeClr val="bg1">
                  <a:alpha val="92000"/>
                </a:schemeClr>
              </a:gs>
              <a:gs pos="37000">
                <a:schemeClr val="bg1">
                  <a:alpha val="77000"/>
                </a:schemeClr>
              </a:gs>
              <a:gs pos="100000">
                <a:schemeClr val="bg2">
                  <a:alpha val="80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0" y="0"/>
            <a:ext cx="9144000" cy="3866920"/>
          </a:xfrm>
          <a:prstGeom prst="rect">
            <a:avLst/>
          </a:prstGeom>
          <a:gradFill flip="none" rotWithShape="1">
            <a:gsLst>
              <a:gs pos="0">
                <a:schemeClr val="bg1">
                  <a:alpha val="90000"/>
                </a:schemeClr>
              </a:gs>
              <a:gs pos="48000">
                <a:schemeClr val="bg1">
                  <a:alpha val="63000"/>
                </a:schemeClr>
              </a:gs>
              <a:gs pos="100000">
                <a:schemeClr val="bg2">
                  <a:alpha val="8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p:cNvSpPr/>
          <p:nvPr/>
        </p:nvSpPr>
        <p:spPr>
          <a:xfrm>
            <a:off x="0" y="2652311"/>
            <a:ext cx="9144000" cy="2286000"/>
          </a:xfrm>
          <a:prstGeom prst="rect">
            <a:avLst/>
          </a:prstGeom>
          <a:gradFill flip="none" rotWithShape="1">
            <a:gsLst>
              <a:gs pos="0">
                <a:schemeClr val="bg1">
                  <a:alpha val="0"/>
                </a:schemeClr>
              </a:gs>
              <a:gs pos="29000">
                <a:schemeClr val="bg1">
                  <a:alpha val="30000"/>
                </a:schemeClr>
              </a:gs>
              <a:gs pos="45000">
                <a:schemeClr val="bg2">
                  <a:alpha val="40000"/>
                </a:schemeClr>
              </a:gs>
              <a:gs pos="55000">
                <a:schemeClr val="bg1">
                  <a:alpha val="26000"/>
                </a:schemeClr>
              </a:gs>
              <a:gs pos="65000">
                <a:schemeClr val="bg2">
                  <a:alpha val="60000"/>
                </a:schemeClr>
              </a:gs>
              <a:gs pos="100000">
                <a:schemeClr val="bg1">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0" y="1600200"/>
            <a:ext cx="9144000" cy="5105400"/>
          </a:xfrm>
          <a:prstGeom prst="ellipse">
            <a:avLst/>
          </a:prstGeom>
          <a:gradFill flip="none" rotWithShape="1">
            <a:gsLst>
              <a:gs pos="0">
                <a:schemeClr val="bg1"/>
              </a:gs>
              <a:gs pos="54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idx="1"/>
          </p:nvPr>
        </p:nvSpPr>
        <p:spPr>
          <a:xfrm>
            <a:off x="4475175" y="1143000"/>
            <a:ext cx="4114800" cy="3127806"/>
          </a:xfrm>
          <a:prstGeom prst="roundRect">
            <a:avLst>
              <a:gd name="adj" fmla="val 4230"/>
            </a:avLst>
          </a:prstGeom>
          <a:solidFill>
            <a:schemeClr val="bg2">
              <a:lumMod val="90000"/>
            </a:schemeClr>
          </a:solidFill>
          <a:effectLst>
            <a:reflection blurRad="4350" stA="23000" endA="300" endPos="28000" dir="5400000" sy="-100000" algn="bl" rotWithShape="0"/>
          </a:effectLst>
          <a:scene3d>
            <a:camera prst="perspectiveContrastingLeftFacing" fov="1800000">
              <a:rot lat="300000" lon="2100000" rev="0"/>
            </a:camera>
            <a:lightRig rig="balanced" dir="t"/>
          </a:scene3d>
          <a:sp3d>
            <a:bevelT w="50800" h="50800"/>
          </a:sp3d>
        </p:spPr>
        <p:txBody>
          <a:bodyPr>
            <a:normAutofit/>
            <a:flatTx/>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77887" y="1010486"/>
            <a:ext cx="3694114" cy="2163020"/>
          </a:xfrm>
        </p:spPr>
        <p:txBody>
          <a:bodyPr anchor="b"/>
          <a:lstStyle>
            <a:lvl1pPr marL="182880" indent="-182880">
              <a:buFont typeface="Georgia" pitchFamily="18" charset="0"/>
              <a:buChar char="*"/>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530820CF-B880-4189-942D-D702A7CBA730}" type="datetimeFigureOut">
              <a:rPr lang="zh-CN" altLang="en-US" smtClean="0"/>
              <a:t>2013/10/23</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0C913308-F349-4B6D-A68A-DD1791B4A57B}" type="slidenum">
              <a:rPr lang="zh-CN" altLang="en-US" smtClean="0"/>
              <a:t>‹#›</a:t>
            </a:fld>
            <a:endParaRPr lang="zh-CN" altLang="en-US"/>
          </a:p>
        </p:txBody>
      </p:sp>
      <p:sp>
        <p:nvSpPr>
          <p:cNvPr id="2" name="Title 1"/>
          <p:cNvSpPr>
            <a:spLocks noGrp="1"/>
          </p:cNvSpPr>
          <p:nvPr>
            <p:ph type="title"/>
          </p:nvPr>
        </p:nvSpPr>
        <p:spPr>
          <a:xfrm>
            <a:off x="727268" y="4464421"/>
            <a:ext cx="6383538" cy="1143000"/>
          </a:xfrm>
        </p:spPr>
        <p:txBody>
          <a:bodyPr anchor="b">
            <a:noAutofit/>
          </a:bodyPr>
          <a:lstStyle>
            <a:lvl1pPr algn="l">
              <a:defRPr sz="4600" b="1"/>
            </a:lvl1pPr>
          </a:lstStyle>
          <a:p>
            <a:r>
              <a:rPr lang="zh-CN" altLang="en-US" smtClean="0"/>
              <a:t>单击此处编辑母版标题样式</a:t>
            </a:r>
            <a:endParaRPr lang="en-US" dirty="0"/>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sp>
        <p:nvSpPr>
          <p:cNvPr id="7" name="Rectangle 6"/>
          <p:cNvSpPr/>
          <p:nvPr/>
        </p:nvSpPr>
        <p:spPr>
          <a:xfrm>
            <a:off x="0" y="5105400"/>
            <a:ext cx="9144000" cy="1752600"/>
          </a:xfrm>
          <a:prstGeom prst="rect">
            <a:avLst/>
          </a:prstGeom>
          <a:gradFill>
            <a:gsLst>
              <a:gs pos="0">
                <a:schemeClr val="bg1">
                  <a:alpha val="91000"/>
                </a:schemeClr>
              </a:gs>
              <a:gs pos="37000">
                <a:schemeClr val="bg1">
                  <a:alpha val="76000"/>
                </a:schemeClr>
              </a:gs>
              <a:gs pos="100000">
                <a:schemeClr val="bg2">
                  <a:alpha val="79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0" y="0"/>
            <a:ext cx="9144000" cy="5105400"/>
          </a:xfrm>
          <a:prstGeom prst="rect">
            <a:avLst/>
          </a:prstGeom>
          <a:gradFill flip="none" rotWithShape="1">
            <a:gsLst>
              <a:gs pos="0">
                <a:schemeClr val="bg1">
                  <a:alpha val="89000"/>
                </a:schemeClr>
              </a:gs>
              <a:gs pos="48000">
                <a:schemeClr val="bg1">
                  <a:alpha val="62000"/>
                </a:schemeClr>
              </a:gs>
              <a:gs pos="100000">
                <a:schemeClr val="bg2">
                  <a:alpha val="79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0" y="3768304"/>
            <a:ext cx="9144000" cy="2286000"/>
          </a:xfrm>
          <a:prstGeom prst="rect">
            <a:avLst/>
          </a:prstGeom>
          <a:gradFill flip="none" rotWithShape="1">
            <a:gsLst>
              <a:gs pos="0">
                <a:schemeClr val="bg1">
                  <a:alpha val="0"/>
                </a:schemeClr>
              </a:gs>
              <a:gs pos="29000">
                <a:schemeClr val="bg1">
                  <a:alpha val="30000"/>
                </a:schemeClr>
              </a:gs>
              <a:gs pos="45000">
                <a:schemeClr val="bg2">
                  <a:alpha val="40000"/>
                </a:schemeClr>
              </a:gs>
              <a:gs pos="55000">
                <a:schemeClr val="bg1">
                  <a:alpha val="26000"/>
                </a:schemeClr>
              </a:gs>
              <a:gs pos="65000">
                <a:schemeClr val="bg2">
                  <a:alpha val="60000"/>
                </a:schemeClr>
              </a:gs>
              <a:gs pos="100000">
                <a:schemeClr val="bg1">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0" y="1600200"/>
            <a:ext cx="9144000" cy="5105400"/>
          </a:xfrm>
          <a:prstGeom prst="ellipse">
            <a:avLst/>
          </a:prstGeom>
          <a:gradFill flip="none" rotWithShape="1">
            <a:gsLst>
              <a:gs pos="0">
                <a:schemeClr val="bg1"/>
              </a:gs>
              <a:gs pos="56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1793289" y="4372168"/>
            <a:ext cx="6512511" cy="1143000"/>
          </a:xfrm>
          <a:prstGeom prst="rect">
            <a:avLst/>
          </a:prstGeom>
          <a:effectLst/>
        </p:spPr>
        <p:txBody>
          <a:bodyPr vert="horz" lIns="91440" tIns="45720" rIns="91440" bIns="45720" rtlCol="0" anchor="t" anchorCtr="0">
            <a:no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1143000" y="732260"/>
            <a:ext cx="6400800" cy="3474720"/>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2"/>
          </p:nvPr>
        </p:nvSpPr>
        <p:spPr>
          <a:xfrm>
            <a:off x="6172200" y="6172200"/>
            <a:ext cx="2514600" cy="365125"/>
          </a:xfrm>
          <a:prstGeom prst="rect">
            <a:avLst/>
          </a:prstGeom>
        </p:spPr>
        <p:txBody>
          <a:bodyPr vert="horz" lIns="91440" tIns="45720" rIns="91440" bIns="45720" rtlCol="0" anchor="ctr"/>
          <a:lstStyle>
            <a:lvl1pPr algn="r">
              <a:defRPr sz="1100" b="1">
                <a:solidFill>
                  <a:schemeClr val="tx1">
                    <a:lumMod val="50000"/>
                    <a:lumOff val="50000"/>
                  </a:schemeClr>
                </a:solidFill>
              </a:defRPr>
            </a:lvl1pPr>
          </a:lstStyle>
          <a:p>
            <a:fld id="{530820CF-B880-4189-942D-D702A7CBA730}" type="datetimeFigureOut">
              <a:rPr lang="zh-CN" altLang="en-US" smtClean="0"/>
              <a:t>2013/10/23</a:t>
            </a:fld>
            <a:endParaRPr lang="zh-CN" altLang="en-US"/>
          </a:p>
        </p:txBody>
      </p:sp>
      <p:sp>
        <p:nvSpPr>
          <p:cNvPr id="5" name="Footer Placeholder 4"/>
          <p:cNvSpPr>
            <a:spLocks noGrp="1"/>
          </p:cNvSpPr>
          <p:nvPr>
            <p:ph type="ftr" sz="quarter" idx="3"/>
          </p:nvPr>
        </p:nvSpPr>
        <p:spPr>
          <a:xfrm>
            <a:off x="457199" y="6172200"/>
            <a:ext cx="3352801" cy="365125"/>
          </a:xfrm>
          <a:prstGeom prst="rect">
            <a:avLst/>
          </a:prstGeom>
        </p:spPr>
        <p:txBody>
          <a:bodyPr vert="horz" lIns="91440" tIns="45720" rIns="91440" bIns="45720" rtlCol="0" anchor="ctr"/>
          <a:lstStyle>
            <a:lvl1pPr algn="l">
              <a:defRPr sz="1100" b="1">
                <a:solidFill>
                  <a:schemeClr val="tx1">
                    <a:lumMod val="50000"/>
                    <a:lumOff val="50000"/>
                  </a:schemeClr>
                </a:solidFill>
              </a:defRPr>
            </a:lvl1pPr>
          </a:lstStyle>
          <a:p>
            <a:endParaRPr lang="zh-CN" altLang="en-US"/>
          </a:p>
        </p:txBody>
      </p:sp>
      <p:sp>
        <p:nvSpPr>
          <p:cNvPr id="6" name="Slide Number Placeholder 5"/>
          <p:cNvSpPr>
            <a:spLocks noGrp="1"/>
          </p:cNvSpPr>
          <p:nvPr>
            <p:ph type="sldNum" sz="quarter" idx="4"/>
          </p:nvPr>
        </p:nvSpPr>
        <p:spPr>
          <a:xfrm>
            <a:off x="3810000" y="6172200"/>
            <a:ext cx="1828800" cy="365125"/>
          </a:xfrm>
          <a:prstGeom prst="rect">
            <a:avLst/>
          </a:prstGeom>
        </p:spPr>
        <p:txBody>
          <a:bodyPr vert="horz" lIns="91440" tIns="45720" rIns="91440" bIns="45720" rtlCol="0" anchor="ctr"/>
          <a:lstStyle>
            <a:lvl1pPr algn="ctr">
              <a:defRPr sz="1200" b="1">
                <a:solidFill>
                  <a:schemeClr val="tx1">
                    <a:lumMod val="50000"/>
                    <a:lumOff val="50000"/>
                  </a:schemeClr>
                </a:solidFill>
              </a:defRPr>
            </a:lvl1pPr>
          </a:lstStyle>
          <a:p>
            <a:fld id="{0C913308-F349-4B6D-A68A-DD1791B4A57B}"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iming>
    <p:tnLst>
      <p:par>
        <p:cTn id="1" dur="indefinite" restart="never" nodeType="tmRoot"/>
      </p:par>
    </p:tnLst>
  </p:timing>
  <p:txStyles>
    <p:titleStyle>
      <a:lvl1pPr marL="320040" indent="-320040" algn="r" defTabSz="914400" rtl="0" eaLnBrk="1" latinLnBrk="0" hangingPunct="1">
        <a:spcBef>
          <a:spcPct val="0"/>
        </a:spcBef>
        <a:buClr>
          <a:schemeClr val="accent6">
            <a:lumMod val="75000"/>
          </a:schemeClr>
        </a:buClr>
        <a:buSzPct val="128000"/>
        <a:buFont typeface="Georgia" pitchFamily="18" charset="0"/>
        <a:buChar char="*"/>
        <a:defRPr sz="4600" b="1" i="0" kern="1200">
          <a:gradFill>
            <a:gsLst>
              <a:gs pos="0">
                <a:schemeClr val="tx1"/>
              </a:gs>
              <a:gs pos="40000">
                <a:schemeClr val="tx1">
                  <a:lumMod val="75000"/>
                  <a:lumOff val="25000"/>
                </a:schemeClr>
              </a:gs>
              <a:gs pos="100000">
                <a:schemeClr val="tx2">
                  <a:alpha val="65000"/>
                </a:schemeClr>
              </a:gs>
            </a:gsLst>
            <a:lin ang="5400000" scaled="0"/>
          </a:gradFill>
          <a:effectLst>
            <a:reflection blurRad="6350" stA="55000" endA="300" endPos="45500" dir="5400000" sy="-100000" algn="bl" rotWithShape="0"/>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2860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2200" kern="1200">
          <a:solidFill>
            <a:schemeClr val="tx1">
              <a:lumMod val="75000"/>
              <a:lumOff val="25000"/>
            </a:schemeClr>
          </a:solidFill>
          <a:latin typeface="+mn-lt"/>
          <a:ea typeface="+mn-ea"/>
          <a:cs typeface="+mn-cs"/>
        </a:defRPr>
      </a:lvl1pPr>
      <a:lvl2pPr marL="54864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2000" kern="1200">
          <a:solidFill>
            <a:schemeClr val="tx1">
              <a:lumMod val="75000"/>
              <a:lumOff val="25000"/>
            </a:schemeClr>
          </a:solidFill>
          <a:latin typeface="+mn-lt"/>
          <a:ea typeface="+mn-ea"/>
          <a:cs typeface="+mn-cs"/>
        </a:defRPr>
      </a:lvl2pPr>
      <a:lvl3pPr marL="82296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800" kern="1200">
          <a:solidFill>
            <a:schemeClr val="tx1">
              <a:lumMod val="75000"/>
              <a:lumOff val="25000"/>
            </a:schemeClr>
          </a:solidFill>
          <a:latin typeface="+mn-lt"/>
          <a:ea typeface="+mn-ea"/>
          <a:cs typeface="+mn-cs"/>
        </a:defRPr>
      </a:lvl3pPr>
      <a:lvl4pPr marL="109728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600" kern="1200">
          <a:solidFill>
            <a:schemeClr val="tx1">
              <a:lumMod val="75000"/>
              <a:lumOff val="25000"/>
            </a:schemeClr>
          </a:solidFill>
          <a:latin typeface="+mn-lt"/>
          <a:ea typeface="+mn-ea"/>
          <a:cs typeface="+mn-cs"/>
        </a:defRPr>
      </a:lvl4pPr>
      <a:lvl5pPr marL="1389888"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5pPr>
      <a:lvl6pPr marL="1664208"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6pPr>
      <a:lvl7pPr marL="196596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7pPr>
      <a:lvl8pPr marL="228600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8pPr>
      <a:lvl9pPr marL="2587752"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32.png"/><Relationship Id="rId11" Type="http://schemas.openxmlformats.org/officeDocument/2006/relationships/image" Target="../media/image37.png"/><Relationship Id="rId5" Type="http://schemas.openxmlformats.org/officeDocument/2006/relationships/image" Target="../media/image31.png"/><Relationship Id="rId10" Type="http://schemas.openxmlformats.org/officeDocument/2006/relationships/image" Target="../media/image36.png"/><Relationship Id="rId4" Type="http://schemas.openxmlformats.org/officeDocument/2006/relationships/image" Target="../media/image30.png"/><Relationship Id="rId9" Type="http://schemas.openxmlformats.org/officeDocument/2006/relationships/image" Target="../media/image3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p:cNvSpPr>
            <a:spLocks noGrp="1"/>
          </p:cNvSpPr>
          <p:nvPr>
            <p:ph type="subTitle" idx="1"/>
          </p:nvPr>
        </p:nvSpPr>
        <p:spPr>
          <a:xfrm>
            <a:off x="6372200" y="5229200"/>
            <a:ext cx="2090093" cy="882119"/>
          </a:xfrm>
        </p:spPr>
        <p:txBody>
          <a:bodyPr/>
          <a:lstStyle/>
          <a:p>
            <a:r>
              <a:rPr lang="zh-CN" altLang="en-US" dirty="0" smtClean="0"/>
              <a:t>作者：刘远一</a:t>
            </a:r>
            <a:endParaRPr lang="en-US" altLang="zh-CN" dirty="0" smtClean="0"/>
          </a:p>
          <a:p>
            <a:r>
              <a:rPr lang="zh-CN" altLang="en-US" dirty="0" smtClean="0"/>
              <a:t>导师：黄翰</a:t>
            </a:r>
            <a:endParaRPr lang="zh-CN" altLang="en-US" dirty="0"/>
          </a:p>
        </p:txBody>
      </p:sp>
      <p:sp>
        <p:nvSpPr>
          <p:cNvPr id="2" name="标题 1"/>
          <p:cNvSpPr>
            <a:spLocks noGrp="1"/>
          </p:cNvSpPr>
          <p:nvPr>
            <p:ph type="ctrTitle"/>
          </p:nvPr>
        </p:nvSpPr>
        <p:spPr>
          <a:xfrm>
            <a:off x="971600" y="2211897"/>
            <a:ext cx="7175351" cy="1793167"/>
          </a:xfrm>
        </p:spPr>
        <p:txBody>
          <a:bodyPr/>
          <a:lstStyle/>
          <a:p>
            <a:r>
              <a:rPr lang="zh-CN" altLang="en-US" dirty="0" smtClean="0"/>
              <a:t>基于摘要的监控视频信息检索系统</a:t>
            </a:r>
            <a:endParaRPr lang="zh-CN" altLang="en-US" dirty="0"/>
          </a:p>
        </p:txBody>
      </p:sp>
    </p:spTree>
    <p:extLst>
      <p:ext uri="{BB962C8B-B14F-4D97-AF65-F5344CB8AC3E}">
        <p14:creationId xmlns:p14="http://schemas.microsoft.com/office/powerpoint/2010/main" val="138205293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631489" y="5715000"/>
            <a:ext cx="6512511" cy="1143000"/>
          </a:xfrm>
        </p:spPr>
        <p:txBody>
          <a:bodyPr/>
          <a:lstStyle/>
          <a:p>
            <a:r>
              <a:rPr lang="zh-CN" altLang="en-US" dirty="0" smtClean="0"/>
              <a:t>均值法背景建模</a:t>
            </a:r>
            <a:endParaRPr lang="zh-CN" altLang="en-US" dirty="0"/>
          </a:p>
        </p:txBody>
      </p:sp>
      <p:sp>
        <p:nvSpPr>
          <p:cNvPr id="3" name="内容占位符 2"/>
          <p:cNvSpPr>
            <a:spLocks noGrp="1"/>
          </p:cNvSpPr>
          <p:nvPr>
            <p:ph sz="quarter" idx="13"/>
          </p:nvPr>
        </p:nvSpPr>
        <p:spPr/>
        <p:txBody>
          <a:bodyPr/>
          <a:lstStyle/>
          <a:p>
            <a:endParaRPr lang="zh-CN" altLang="en-US"/>
          </a:p>
        </p:txBody>
      </p:sp>
      <p:pic>
        <p:nvPicPr>
          <p:cNvPr id="4" name="图片 3"/>
          <p:cNvPicPr/>
          <p:nvPr/>
        </p:nvPicPr>
        <p:blipFill>
          <a:blip r:embed="rId2" cstate="screen">
            <a:extLst>
              <a:ext uri="{28A0092B-C50C-407E-A947-70E740481C1C}">
                <a14:useLocalDpi xmlns:a14="http://schemas.microsoft.com/office/drawing/2010/main"/>
              </a:ext>
            </a:extLst>
          </a:blip>
          <a:stretch>
            <a:fillRect/>
          </a:stretch>
        </p:blipFill>
        <p:spPr>
          <a:xfrm>
            <a:off x="0" y="0"/>
            <a:ext cx="5486400" cy="3086100"/>
          </a:xfrm>
          <a:prstGeom prst="rect">
            <a:avLst/>
          </a:prstGeom>
        </p:spPr>
      </p:pic>
      <p:pic>
        <p:nvPicPr>
          <p:cNvPr id="5" name="图片 4"/>
          <p:cNvPicPr/>
          <p:nvPr/>
        </p:nvPicPr>
        <p:blipFill>
          <a:blip r:embed="rId3" cstate="screen">
            <a:extLst>
              <a:ext uri="{28A0092B-C50C-407E-A947-70E740481C1C}">
                <a14:useLocalDpi xmlns:a14="http://schemas.microsoft.com/office/drawing/2010/main"/>
              </a:ext>
            </a:extLst>
          </a:blip>
          <a:stretch>
            <a:fillRect/>
          </a:stretch>
        </p:blipFill>
        <p:spPr>
          <a:xfrm>
            <a:off x="3663497" y="2708920"/>
            <a:ext cx="5486400" cy="3086100"/>
          </a:xfrm>
          <a:prstGeom prst="rect">
            <a:avLst/>
          </a:prstGeom>
        </p:spPr>
      </p:pic>
    </p:spTree>
    <p:extLst>
      <p:ext uri="{BB962C8B-B14F-4D97-AF65-F5344CB8AC3E}">
        <p14:creationId xmlns:p14="http://schemas.microsoft.com/office/powerpoint/2010/main" val="2720064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662504" y="5742684"/>
            <a:ext cx="6512511" cy="1143000"/>
          </a:xfrm>
        </p:spPr>
        <p:txBody>
          <a:bodyPr/>
          <a:lstStyle/>
          <a:p>
            <a:r>
              <a:rPr lang="zh-CN" altLang="en-US" dirty="0" smtClean="0"/>
              <a:t>高斯背景建模</a:t>
            </a:r>
            <a:endParaRPr lang="zh-CN" altLang="en-US" dirty="0"/>
          </a:p>
        </p:txBody>
      </p:sp>
      <p:sp>
        <p:nvSpPr>
          <p:cNvPr id="3" name="内容占位符 2"/>
          <p:cNvSpPr>
            <a:spLocks noGrp="1"/>
          </p:cNvSpPr>
          <p:nvPr>
            <p:ph sz="quarter" idx="13"/>
          </p:nvPr>
        </p:nvSpPr>
        <p:spPr/>
        <p:txBody>
          <a:bodyPr/>
          <a:lstStyle/>
          <a:p>
            <a:endParaRPr lang="zh-CN" altLang="en-US"/>
          </a:p>
        </p:txBody>
      </p:sp>
      <p:pic>
        <p:nvPicPr>
          <p:cNvPr id="4" name="图片 3"/>
          <p:cNvPicPr/>
          <p:nvPr/>
        </p:nvPicPr>
        <p:blipFill>
          <a:blip r:embed="rId2" cstate="screen">
            <a:extLst>
              <a:ext uri="{28A0092B-C50C-407E-A947-70E740481C1C}">
                <a14:useLocalDpi xmlns:a14="http://schemas.microsoft.com/office/drawing/2010/main"/>
              </a:ext>
            </a:extLst>
          </a:blip>
          <a:stretch>
            <a:fillRect/>
          </a:stretch>
        </p:blipFill>
        <p:spPr>
          <a:xfrm>
            <a:off x="0" y="0"/>
            <a:ext cx="5486400" cy="3085465"/>
          </a:xfrm>
          <a:prstGeom prst="rect">
            <a:avLst/>
          </a:prstGeom>
        </p:spPr>
      </p:pic>
      <p:pic>
        <p:nvPicPr>
          <p:cNvPr id="5" name="图片 4"/>
          <p:cNvPicPr/>
          <p:nvPr/>
        </p:nvPicPr>
        <p:blipFill>
          <a:blip r:embed="rId3" cstate="screen">
            <a:extLst>
              <a:ext uri="{28A0092B-C50C-407E-A947-70E740481C1C}">
                <a14:useLocalDpi xmlns:a14="http://schemas.microsoft.com/office/drawing/2010/main"/>
              </a:ext>
            </a:extLst>
          </a:blip>
          <a:stretch>
            <a:fillRect/>
          </a:stretch>
        </p:blipFill>
        <p:spPr>
          <a:xfrm>
            <a:off x="3657600" y="2708920"/>
            <a:ext cx="5486400" cy="3085465"/>
          </a:xfrm>
          <a:prstGeom prst="rect">
            <a:avLst/>
          </a:prstGeom>
        </p:spPr>
      </p:pic>
    </p:spTree>
    <p:extLst>
      <p:ext uri="{BB962C8B-B14F-4D97-AF65-F5344CB8AC3E}">
        <p14:creationId xmlns:p14="http://schemas.microsoft.com/office/powerpoint/2010/main" val="2706334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631489" y="5733572"/>
            <a:ext cx="6512511" cy="1143000"/>
          </a:xfrm>
        </p:spPr>
        <p:txBody>
          <a:bodyPr/>
          <a:lstStyle/>
          <a:p>
            <a:r>
              <a:rPr lang="zh-CN" altLang="en-US" dirty="0" smtClean="0"/>
              <a:t>帧差法</a:t>
            </a:r>
            <a:endParaRPr lang="zh-CN" altLang="en-US" dirty="0"/>
          </a:p>
        </p:txBody>
      </p:sp>
      <p:pic>
        <p:nvPicPr>
          <p:cNvPr id="4" name="图片 3"/>
          <p:cNvPicPr/>
          <p:nvPr/>
        </p:nvPicPr>
        <p:blipFill>
          <a:blip r:embed="rId2" cstate="screen">
            <a:extLst>
              <a:ext uri="{28A0092B-C50C-407E-A947-70E740481C1C}">
                <a14:useLocalDpi xmlns:a14="http://schemas.microsoft.com/office/drawing/2010/main"/>
              </a:ext>
            </a:extLst>
          </a:blip>
          <a:stretch>
            <a:fillRect/>
          </a:stretch>
        </p:blipFill>
        <p:spPr>
          <a:xfrm>
            <a:off x="1979712" y="1700808"/>
            <a:ext cx="5486400" cy="3086100"/>
          </a:xfrm>
          <a:prstGeom prst="rect">
            <a:avLst/>
          </a:prstGeom>
        </p:spPr>
      </p:pic>
      <mc:AlternateContent xmlns:mc="http://schemas.openxmlformats.org/markup-compatibility/2006" xmlns:a14="http://schemas.microsoft.com/office/drawing/2010/main">
        <mc:Choice Requires="a14">
          <p:sp>
            <p:nvSpPr>
              <p:cNvPr id="5" name="矩形 4"/>
              <p:cNvSpPr/>
              <p:nvPr/>
            </p:nvSpPr>
            <p:spPr>
              <a:xfrm>
                <a:off x="2665495" y="826263"/>
                <a:ext cx="3514745" cy="45294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zh-CN" i="1">
                              <a:latin typeface="Cambria Math"/>
                            </a:rPr>
                          </m:ctrlPr>
                        </m:sSubPr>
                        <m:e>
                          <m:r>
                            <a:rPr lang="en-US" altLang="zh-CN" i="1">
                              <a:latin typeface="Cambria Math"/>
                            </a:rPr>
                            <m:t>𝐷</m:t>
                          </m:r>
                        </m:e>
                        <m:sub>
                          <m:r>
                            <a:rPr lang="en-US" altLang="zh-CN" i="1">
                              <a:latin typeface="Cambria Math"/>
                            </a:rPr>
                            <m:t>𝑘</m:t>
                          </m:r>
                        </m:sub>
                      </m:sSub>
                      <m:d>
                        <m:dPr>
                          <m:ctrlPr>
                            <a:rPr lang="zh-CN" altLang="zh-CN" i="1">
                              <a:latin typeface="Cambria Math"/>
                            </a:rPr>
                          </m:ctrlPr>
                        </m:dPr>
                        <m:e>
                          <m:r>
                            <a:rPr lang="en-US" altLang="zh-CN" i="1">
                              <a:latin typeface="Cambria Math"/>
                            </a:rPr>
                            <m:t>𝑥</m:t>
                          </m:r>
                          <m:r>
                            <a:rPr lang="en-US" altLang="zh-CN" i="1">
                              <a:latin typeface="Cambria Math"/>
                            </a:rPr>
                            <m:t>,</m:t>
                          </m:r>
                          <m:r>
                            <a:rPr lang="en-US" altLang="zh-CN" i="1">
                              <a:latin typeface="Cambria Math"/>
                            </a:rPr>
                            <m:t>𝑦</m:t>
                          </m:r>
                        </m:e>
                      </m:d>
                      <m:r>
                        <a:rPr lang="en-US" altLang="zh-CN" i="1">
                          <a:latin typeface="Cambria Math"/>
                        </a:rPr>
                        <m:t>=|</m:t>
                      </m:r>
                      <m:sSubSup>
                        <m:sSubSupPr>
                          <m:ctrlPr>
                            <a:rPr lang="zh-CN" altLang="zh-CN" i="1">
                              <a:latin typeface="Cambria Math"/>
                            </a:rPr>
                          </m:ctrlPr>
                        </m:sSubSupPr>
                        <m:e>
                          <m:r>
                            <a:rPr lang="en-US" altLang="zh-CN" i="1">
                              <a:latin typeface="Cambria Math"/>
                            </a:rPr>
                            <m:t>𝑓</m:t>
                          </m:r>
                        </m:e>
                        <m:sub>
                          <m:r>
                            <a:rPr lang="en-US" altLang="zh-CN" i="1">
                              <a:latin typeface="Cambria Math"/>
                            </a:rPr>
                            <m:t>𝑘</m:t>
                          </m:r>
                        </m:sub>
                        <m:sup>
                          <m:r>
                            <a:rPr lang="en-US" altLang="zh-CN" i="1">
                              <a:latin typeface="Cambria Math"/>
                            </a:rPr>
                            <m:t>′</m:t>
                          </m:r>
                        </m:sup>
                      </m:sSubSup>
                      <m:r>
                        <a:rPr lang="en-US" altLang="zh-CN" i="1">
                          <a:latin typeface="Cambria Math"/>
                        </a:rPr>
                        <m:t>(</m:t>
                      </m:r>
                      <m:r>
                        <a:rPr lang="en-US" altLang="zh-CN" i="1">
                          <a:latin typeface="Cambria Math"/>
                        </a:rPr>
                        <m:t>𝑥</m:t>
                      </m:r>
                      <m:r>
                        <a:rPr lang="en-US" altLang="zh-CN" i="1">
                          <a:latin typeface="Cambria Math"/>
                        </a:rPr>
                        <m:t>,</m:t>
                      </m:r>
                      <m:r>
                        <a:rPr lang="en-US" altLang="zh-CN" i="1">
                          <a:latin typeface="Cambria Math"/>
                        </a:rPr>
                        <m:t>𝑦</m:t>
                      </m:r>
                      <m:r>
                        <a:rPr lang="en-US" altLang="zh-CN" i="1">
                          <a:latin typeface="Cambria Math"/>
                        </a:rPr>
                        <m:t>)−</m:t>
                      </m:r>
                      <m:sSubSup>
                        <m:sSubSupPr>
                          <m:ctrlPr>
                            <a:rPr lang="zh-CN" altLang="zh-CN" i="1">
                              <a:latin typeface="Cambria Math"/>
                            </a:rPr>
                          </m:ctrlPr>
                        </m:sSubSupPr>
                        <m:e>
                          <m:r>
                            <a:rPr lang="en-US" altLang="zh-CN" i="1">
                              <a:latin typeface="Cambria Math"/>
                            </a:rPr>
                            <m:t>𝑓</m:t>
                          </m:r>
                        </m:e>
                        <m:sub>
                          <m:r>
                            <a:rPr lang="en-US" altLang="zh-CN" i="1">
                              <a:latin typeface="Cambria Math"/>
                            </a:rPr>
                            <m:t>𝑘</m:t>
                          </m:r>
                          <m:r>
                            <a:rPr lang="en-US" altLang="zh-CN" i="1">
                              <a:latin typeface="Cambria Math"/>
                            </a:rPr>
                            <m:t>−</m:t>
                          </m:r>
                          <m:r>
                            <a:rPr lang="en-US" altLang="zh-CN">
                              <a:latin typeface="Cambria Math"/>
                            </a:rPr>
                            <m:t>1</m:t>
                          </m:r>
                        </m:sub>
                        <m:sup>
                          <m:r>
                            <a:rPr lang="en-US" altLang="zh-CN" i="1">
                              <a:latin typeface="Cambria Math"/>
                            </a:rPr>
                            <m:t>′</m:t>
                          </m:r>
                        </m:sup>
                      </m:sSubSup>
                      <m:r>
                        <a:rPr lang="en-US" altLang="zh-CN" i="1">
                          <a:latin typeface="Cambria Math"/>
                        </a:rPr>
                        <m:t>(</m:t>
                      </m:r>
                      <m:r>
                        <a:rPr lang="en-US" altLang="zh-CN" i="1">
                          <a:latin typeface="Cambria Math"/>
                        </a:rPr>
                        <m:t>𝑥</m:t>
                      </m:r>
                      <m:r>
                        <a:rPr lang="en-US" altLang="zh-CN" i="1">
                          <a:latin typeface="Cambria Math"/>
                        </a:rPr>
                        <m:t>,</m:t>
                      </m:r>
                      <m:r>
                        <a:rPr lang="en-US" altLang="zh-CN" i="1">
                          <a:latin typeface="Cambria Math"/>
                        </a:rPr>
                        <m:t>𝑦</m:t>
                      </m:r>
                      <m:r>
                        <a:rPr lang="en-US" altLang="zh-CN" i="1">
                          <a:latin typeface="Cambria Math"/>
                        </a:rPr>
                        <m:t>)|</m:t>
                      </m:r>
                    </m:oMath>
                  </m:oMathPara>
                </a14:m>
                <a:endParaRPr lang="zh-CN" altLang="en-US" dirty="0"/>
              </a:p>
            </p:txBody>
          </p:sp>
        </mc:Choice>
        <mc:Fallback xmlns="">
          <p:sp>
            <p:nvSpPr>
              <p:cNvPr id="5" name="矩形 4"/>
              <p:cNvSpPr>
                <a:spLocks noRot="1" noChangeAspect="1" noMove="1" noResize="1" noEditPoints="1" noAdjustHandles="1" noChangeArrowheads="1" noChangeShapeType="1" noTextEdit="1"/>
              </p:cNvSpPr>
              <p:nvPr/>
            </p:nvSpPr>
            <p:spPr>
              <a:xfrm>
                <a:off x="2665495" y="826263"/>
                <a:ext cx="3514745" cy="452945"/>
              </a:xfrm>
              <a:prstGeom prst="rect">
                <a:avLst/>
              </a:prstGeom>
              <a:blipFill rotWithShape="1">
                <a:blip r:embed="rId3"/>
                <a:stretch>
                  <a:fillRect b="-405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67832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631489" y="5715000"/>
            <a:ext cx="6512511" cy="1143000"/>
          </a:xfrm>
        </p:spPr>
        <p:txBody>
          <a:bodyPr/>
          <a:lstStyle/>
          <a:p>
            <a:r>
              <a:rPr lang="zh-CN" altLang="en-US" dirty="0" smtClean="0"/>
              <a:t>三帧差分法</a:t>
            </a:r>
            <a:endParaRPr lang="zh-CN" altLang="en-US" dirty="0"/>
          </a:p>
        </p:txBody>
      </p:sp>
      <mc:AlternateContent xmlns:mc="http://schemas.openxmlformats.org/markup-compatibility/2006" xmlns:a14="http://schemas.microsoft.com/office/drawing/2010/main">
        <mc:Choice Requires="a14">
          <p:sp>
            <p:nvSpPr>
              <p:cNvPr id="4" name="矩形 3"/>
              <p:cNvSpPr/>
              <p:nvPr/>
            </p:nvSpPr>
            <p:spPr>
              <a:xfrm>
                <a:off x="2264029" y="404664"/>
                <a:ext cx="4572000" cy="816890"/>
              </a:xfrm>
              <a:prstGeom prst="rect">
                <a:avLst/>
              </a:prstGeom>
            </p:spPr>
            <p:txBody>
              <a:bodyPr>
                <a:spAutoFit/>
              </a:bodyPr>
              <a:lstStyle/>
              <a:p>
                <a:pPr/>
                <a14:m>
                  <m:oMathPara xmlns:m="http://schemas.openxmlformats.org/officeDocument/2006/math">
                    <m:oMathParaPr>
                      <m:jc m:val="centerGroup"/>
                    </m:oMathParaPr>
                    <m:oMath xmlns:m="http://schemas.openxmlformats.org/officeDocument/2006/math">
                      <m:sSub>
                        <m:sSubPr>
                          <m:ctrlPr>
                            <a:rPr lang="zh-CN" altLang="zh-CN" i="1" smtClean="0">
                              <a:latin typeface="Cambria Math"/>
                            </a:rPr>
                          </m:ctrlPr>
                        </m:sSubPr>
                        <m:e>
                          <m:r>
                            <a:rPr lang="en-US" altLang="zh-CN" i="1">
                              <a:latin typeface="Cambria Math"/>
                            </a:rPr>
                            <m:t>𝐷</m:t>
                          </m:r>
                        </m:e>
                        <m:sub>
                          <m:r>
                            <a:rPr lang="en-US" altLang="zh-CN" i="1">
                              <a:latin typeface="Cambria Math"/>
                            </a:rPr>
                            <m:t>𝑘</m:t>
                          </m:r>
                        </m:sub>
                      </m:sSub>
                      <m:d>
                        <m:dPr>
                          <m:ctrlPr>
                            <a:rPr lang="zh-CN" altLang="zh-CN" i="1">
                              <a:latin typeface="Cambria Math"/>
                            </a:rPr>
                          </m:ctrlPr>
                        </m:dPr>
                        <m:e>
                          <m:r>
                            <a:rPr lang="en-US" altLang="zh-CN" i="1">
                              <a:latin typeface="Cambria Math"/>
                            </a:rPr>
                            <m:t>𝑥</m:t>
                          </m:r>
                          <m:r>
                            <a:rPr lang="en-US" altLang="zh-CN" i="1">
                              <a:latin typeface="Cambria Math"/>
                            </a:rPr>
                            <m:t>,</m:t>
                          </m:r>
                          <m:r>
                            <a:rPr lang="en-US" altLang="zh-CN" i="1">
                              <a:latin typeface="Cambria Math"/>
                            </a:rPr>
                            <m:t>𝑦</m:t>
                          </m:r>
                        </m:e>
                      </m:d>
                      <m:r>
                        <a:rPr lang="en-US" altLang="zh-CN" i="1">
                          <a:latin typeface="Cambria Math"/>
                        </a:rPr>
                        <m:t>=|</m:t>
                      </m:r>
                      <m:sSubSup>
                        <m:sSubSupPr>
                          <m:ctrlPr>
                            <a:rPr lang="zh-CN" altLang="zh-CN" i="1">
                              <a:latin typeface="Cambria Math"/>
                            </a:rPr>
                          </m:ctrlPr>
                        </m:sSubSupPr>
                        <m:e>
                          <m:r>
                            <a:rPr lang="en-US" altLang="zh-CN" i="1">
                              <a:latin typeface="Cambria Math"/>
                            </a:rPr>
                            <m:t>𝑓</m:t>
                          </m:r>
                        </m:e>
                        <m:sub>
                          <m:r>
                            <a:rPr lang="en-US" altLang="zh-CN" i="1">
                              <a:latin typeface="Cambria Math"/>
                            </a:rPr>
                            <m:t>𝑘</m:t>
                          </m:r>
                        </m:sub>
                        <m:sup>
                          <m:r>
                            <a:rPr lang="en-US" altLang="zh-CN" i="1">
                              <a:latin typeface="Cambria Math"/>
                            </a:rPr>
                            <m:t>′</m:t>
                          </m:r>
                        </m:sup>
                      </m:sSubSup>
                      <m:d>
                        <m:dPr>
                          <m:ctrlPr>
                            <a:rPr lang="zh-CN" altLang="zh-CN" i="1">
                              <a:latin typeface="Cambria Math"/>
                            </a:rPr>
                          </m:ctrlPr>
                        </m:dPr>
                        <m:e>
                          <m:r>
                            <a:rPr lang="en-US" altLang="zh-CN" i="1">
                              <a:latin typeface="Cambria Math"/>
                            </a:rPr>
                            <m:t>𝑥</m:t>
                          </m:r>
                          <m:r>
                            <a:rPr lang="en-US" altLang="zh-CN" i="1">
                              <a:latin typeface="Cambria Math"/>
                            </a:rPr>
                            <m:t>,</m:t>
                          </m:r>
                          <m:r>
                            <a:rPr lang="en-US" altLang="zh-CN" i="1">
                              <a:latin typeface="Cambria Math"/>
                            </a:rPr>
                            <m:t>𝑦</m:t>
                          </m:r>
                        </m:e>
                      </m:d>
                      <m:r>
                        <a:rPr lang="en-US" altLang="zh-CN" i="1">
                          <a:latin typeface="Cambria Math"/>
                        </a:rPr>
                        <m:t>− </m:t>
                      </m:r>
                      <m:sSubSup>
                        <m:sSubSupPr>
                          <m:ctrlPr>
                            <a:rPr lang="zh-CN" altLang="zh-CN" i="1">
                              <a:latin typeface="Cambria Math"/>
                            </a:rPr>
                          </m:ctrlPr>
                        </m:sSubSupPr>
                        <m:e>
                          <m:r>
                            <a:rPr lang="en-US" altLang="zh-CN" i="1">
                              <a:latin typeface="Cambria Math"/>
                            </a:rPr>
                            <m:t>𝑓</m:t>
                          </m:r>
                        </m:e>
                        <m:sub>
                          <m:r>
                            <a:rPr lang="en-US" altLang="zh-CN" i="1">
                              <a:latin typeface="Cambria Math"/>
                            </a:rPr>
                            <m:t>𝑘</m:t>
                          </m:r>
                          <m:r>
                            <a:rPr lang="en-US" altLang="zh-CN" i="1">
                              <a:latin typeface="Cambria Math"/>
                            </a:rPr>
                            <m:t>−1</m:t>
                          </m:r>
                        </m:sub>
                        <m:sup>
                          <m:r>
                            <a:rPr lang="en-US" altLang="zh-CN" i="1">
                              <a:latin typeface="Cambria Math"/>
                            </a:rPr>
                            <m:t>′</m:t>
                          </m:r>
                        </m:sup>
                      </m:sSubSup>
                      <m:d>
                        <m:dPr>
                          <m:ctrlPr>
                            <a:rPr lang="zh-CN" altLang="zh-CN" i="1">
                              <a:latin typeface="Cambria Math"/>
                            </a:rPr>
                          </m:ctrlPr>
                        </m:dPr>
                        <m:e>
                          <m:r>
                            <a:rPr lang="en-US" altLang="zh-CN" i="1">
                              <a:latin typeface="Cambria Math"/>
                            </a:rPr>
                            <m:t>𝑥</m:t>
                          </m:r>
                          <m:r>
                            <a:rPr lang="en-US" altLang="zh-CN" i="1">
                              <a:latin typeface="Cambria Math"/>
                            </a:rPr>
                            <m:t>,</m:t>
                          </m:r>
                          <m:r>
                            <a:rPr lang="en-US" altLang="zh-CN" i="1">
                              <a:latin typeface="Cambria Math"/>
                            </a:rPr>
                            <m:t>𝑦</m:t>
                          </m:r>
                        </m:e>
                      </m:d>
                      <m:r>
                        <a:rPr lang="en-US" altLang="zh-CN" i="1">
                          <a:latin typeface="Cambria Math"/>
                        </a:rPr>
                        <m:t>|</m:t>
                      </m:r>
                    </m:oMath>
                  </m:oMathPara>
                </a14:m>
                <a:endParaRPr lang="zh-CN" altLang="zh-CN" dirty="0"/>
              </a:p>
              <a:p>
                <a:pPr/>
                <a14:m>
                  <m:oMathPara xmlns:m="http://schemas.openxmlformats.org/officeDocument/2006/math">
                    <m:oMathParaPr>
                      <m:jc m:val="centerGroup"/>
                    </m:oMathParaPr>
                    <m:oMath xmlns:m="http://schemas.openxmlformats.org/officeDocument/2006/math">
                      <m:sSub>
                        <m:sSubPr>
                          <m:ctrlPr>
                            <a:rPr lang="zh-CN" altLang="zh-CN" i="1">
                              <a:latin typeface="Cambria Math"/>
                            </a:rPr>
                          </m:ctrlPr>
                        </m:sSubPr>
                        <m:e>
                          <m:r>
                            <a:rPr lang="en-US" altLang="zh-CN" i="1">
                              <a:latin typeface="Cambria Math"/>
                            </a:rPr>
                            <m:t>𝐷</m:t>
                          </m:r>
                        </m:e>
                        <m:sub>
                          <m:r>
                            <a:rPr lang="en-US" altLang="zh-CN" i="1">
                              <a:latin typeface="Cambria Math"/>
                            </a:rPr>
                            <m:t>𝑘</m:t>
                          </m:r>
                          <m:r>
                            <a:rPr lang="en-US" altLang="zh-CN" i="1">
                              <a:latin typeface="Cambria Math"/>
                            </a:rPr>
                            <m:t>+1</m:t>
                          </m:r>
                        </m:sub>
                      </m:sSub>
                      <m:d>
                        <m:dPr>
                          <m:ctrlPr>
                            <a:rPr lang="zh-CN" altLang="zh-CN" i="1">
                              <a:latin typeface="Cambria Math"/>
                            </a:rPr>
                          </m:ctrlPr>
                        </m:dPr>
                        <m:e>
                          <m:r>
                            <a:rPr lang="en-US" altLang="zh-CN" i="1">
                              <a:latin typeface="Cambria Math"/>
                            </a:rPr>
                            <m:t>𝑥</m:t>
                          </m:r>
                          <m:r>
                            <a:rPr lang="en-US" altLang="zh-CN" i="1">
                              <a:latin typeface="Cambria Math"/>
                            </a:rPr>
                            <m:t>,</m:t>
                          </m:r>
                          <m:r>
                            <a:rPr lang="en-US" altLang="zh-CN" i="1">
                              <a:latin typeface="Cambria Math"/>
                            </a:rPr>
                            <m:t>𝑦</m:t>
                          </m:r>
                        </m:e>
                      </m:d>
                      <m:r>
                        <a:rPr lang="en-US" altLang="zh-CN" i="1">
                          <a:latin typeface="Cambria Math"/>
                        </a:rPr>
                        <m:t>=|</m:t>
                      </m:r>
                      <m:sSubSup>
                        <m:sSubSupPr>
                          <m:ctrlPr>
                            <a:rPr lang="zh-CN" altLang="zh-CN" i="1">
                              <a:latin typeface="Cambria Math"/>
                            </a:rPr>
                          </m:ctrlPr>
                        </m:sSubSupPr>
                        <m:e>
                          <m:r>
                            <a:rPr lang="en-US" altLang="zh-CN" i="1">
                              <a:latin typeface="Cambria Math"/>
                            </a:rPr>
                            <m:t>𝑓</m:t>
                          </m:r>
                        </m:e>
                        <m:sub>
                          <m:r>
                            <a:rPr lang="en-US" altLang="zh-CN" i="1">
                              <a:latin typeface="Cambria Math"/>
                            </a:rPr>
                            <m:t>𝑘</m:t>
                          </m:r>
                          <m:r>
                            <a:rPr lang="en-US" altLang="zh-CN" i="1">
                              <a:latin typeface="Cambria Math"/>
                            </a:rPr>
                            <m:t>+1</m:t>
                          </m:r>
                        </m:sub>
                        <m:sup>
                          <m:r>
                            <a:rPr lang="en-US" altLang="zh-CN" i="1">
                              <a:latin typeface="Cambria Math"/>
                            </a:rPr>
                            <m:t>′</m:t>
                          </m:r>
                        </m:sup>
                      </m:sSubSup>
                      <m:d>
                        <m:dPr>
                          <m:ctrlPr>
                            <a:rPr lang="zh-CN" altLang="zh-CN" i="1">
                              <a:latin typeface="Cambria Math"/>
                            </a:rPr>
                          </m:ctrlPr>
                        </m:dPr>
                        <m:e>
                          <m:r>
                            <a:rPr lang="en-US" altLang="zh-CN" i="1">
                              <a:latin typeface="Cambria Math"/>
                            </a:rPr>
                            <m:t>𝑥</m:t>
                          </m:r>
                          <m:r>
                            <a:rPr lang="en-US" altLang="zh-CN" i="1">
                              <a:latin typeface="Cambria Math"/>
                            </a:rPr>
                            <m:t>,</m:t>
                          </m:r>
                          <m:r>
                            <a:rPr lang="en-US" altLang="zh-CN" i="1">
                              <a:latin typeface="Cambria Math"/>
                            </a:rPr>
                            <m:t>𝑦</m:t>
                          </m:r>
                        </m:e>
                      </m:d>
                      <m:r>
                        <a:rPr lang="en-US" altLang="zh-CN" i="1">
                          <a:latin typeface="Cambria Math"/>
                        </a:rPr>
                        <m:t>− </m:t>
                      </m:r>
                      <m:sSubSup>
                        <m:sSubSupPr>
                          <m:ctrlPr>
                            <a:rPr lang="zh-CN" altLang="zh-CN" i="1">
                              <a:latin typeface="Cambria Math"/>
                            </a:rPr>
                          </m:ctrlPr>
                        </m:sSubSupPr>
                        <m:e>
                          <m:r>
                            <a:rPr lang="en-US" altLang="zh-CN" i="1">
                              <a:latin typeface="Cambria Math"/>
                            </a:rPr>
                            <m:t>𝑓</m:t>
                          </m:r>
                        </m:e>
                        <m:sub>
                          <m:r>
                            <a:rPr lang="en-US" altLang="zh-CN" i="1">
                              <a:latin typeface="Cambria Math"/>
                            </a:rPr>
                            <m:t>𝑘</m:t>
                          </m:r>
                        </m:sub>
                        <m:sup>
                          <m:r>
                            <a:rPr lang="en-US" altLang="zh-CN" i="1">
                              <a:latin typeface="Cambria Math"/>
                            </a:rPr>
                            <m:t>′</m:t>
                          </m:r>
                        </m:sup>
                      </m:sSubSup>
                      <m:d>
                        <m:dPr>
                          <m:ctrlPr>
                            <a:rPr lang="zh-CN" altLang="zh-CN" i="1">
                              <a:latin typeface="Cambria Math"/>
                            </a:rPr>
                          </m:ctrlPr>
                        </m:dPr>
                        <m:e>
                          <m:r>
                            <a:rPr lang="en-US" altLang="zh-CN" i="1">
                              <a:latin typeface="Cambria Math"/>
                            </a:rPr>
                            <m:t>𝑥</m:t>
                          </m:r>
                          <m:r>
                            <a:rPr lang="en-US" altLang="zh-CN" i="1">
                              <a:latin typeface="Cambria Math"/>
                            </a:rPr>
                            <m:t>,</m:t>
                          </m:r>
                          <m:r>
                            <a:rPr lang="en-US" altLang="zh-CN" i="1">
                              <a:latin typeface="Cambria Math"/>
                            </a:rPr>
                            <m:t>𝑦</m:t>
                          </m:r>
                        </m:e>
                      </m:d>
                      <m:r>
                        <a:rPr lang="en-US" altLang="zh-CN" i="1">
                          <a:latin typeface="Cambria Math"/>
                        </a:rPr>
                        <m:t>|</m:t>
                      </m:r>
                    </m:oMath>
                  </m:oMathPara>
                </a14:m>
                <a:endParaRPr lang="zh-CN" altLang="zh-CN" dirty="0"/>
              </a:p>
            </p:txBody>
          </p:sp>
        </mc:Choice>
        <mc:Fallback xmlns="">
          <p:sp>
            <p:nvSpPr>
              <p:cNvPr id="4" name="矩形 3"/>
              <p:cNvSpPr>
                <a:spLocks noRot="1" noChangeAspect="1" noMove="1" noResize="1" noEditPoints="1" noAdjustHandles="1" noChangeArrowheads="1" noChangeShapeType="1" noTextEdit="1"/>
              </p:cNvSpPr>
              <p:nvPr/>
            </p:nvSpPr>
            <p:spPr>
              <a:xfrm>
                <a:off x="2264029" y="404664"/>
                <a:ext cx="4572000" cy="816890"/>
              </a:xfrm>
              <a:prstGeom prst="rect">
                <a:avLst/>
              </a:prstGeom>
              <a:blipFill rotWithShape="1">
                <a:blip r:embed="rId2"/>
                <a:stretch>
                  <a:fillRect b="-149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p:cNvSpPr/>
              <p:nvPr/>
            </p:nvSpPr>
            <p:spPr>
              <a:xfrm>
                <a:off x="1403648" y="1268760"/>
                <a:ext cx="7128792" cy="74347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zh-CN" altLang="zh-CN" i="1">
                              <a:latin typeface="Cambria Math"/>
                            </a:rPr>
                          </m:ctrlPr>
                        </m:sSubSupPr>
                        <m:e>
                          <m:r>
                            <a:rPr lang="en-US" altLang="zh-CN" i="1">
                              <a:latin typeface="Cambria Math"/>
                            </a:rPr>
                            <m:t>𝐷</m:t>
                          </m:r>
                        </m:e>
                        <m:sub>
                          <m:r>
                            <a:rPr lang="en-US" altLang="zh-CN" i="1">
                              <a:latin typeface="Cambria Math"/>
                            </a:rPr>
                            <m:t>𝑘</m:t>
                          </m:r>
                        </m:sub>
                        <m:sup>
                          <m:r>
                            <a:rPr lang="zh-CN" altLang="zh-CN">
                              <a:latin typeface="Cambria Math"/>
                            </a:rPr>
                            <m:t>三帧差分</m:t>
                          </m:r>
                        </m:sup>
                      </m:sSubSup>
                      <m:d>
                        <m:dPr>
                          <m:ctrlPr>
                            <a:rPr lang="zh-CN" altLang="zh-CN" i="1">
                              <a:latin typeface="Cambria Math"/>
                            </a:rPr>
                          </m:ctrlPr>
                        </m:dPr>
                        <m:e>
                          <m:r>
                            <a:rPr lang="en-US" altLang="zh-CN" i="1">
                              <a:latin typeface="Cambria Math"/>
                            </a:rPr>
                            <m:t>𝑥</m:t>
                          </m:r>
                          <m:r>
                            <a:rPr lang="en-US" altLang="zh-CN" i="1">
                              <a:latin typeface="Cambria Math"/>
                            </a:rPr>
                            <m:t>,</m:t>
                          </m:r>
                          <m:r>
                            <a:rPr lang="en-US" altLang="zh-CN" i="1">
                              <a:latin typeface="Cambria Math"/>
                            </a:rPr>
                            <m:t>𝑦</m:t>
                          </m:r>
                        </m:e>
                      </m:d>
                      <m:r>
                        <a:rPr lang="en-US" altLang="zh-CN" i="1">
                          <a:latin typeface="Cambria Math"/>
                        </a:rPr>
                        <m:t>=</m:t>
                      </m:r>
                      <m:r>
                        <a:rPr lang="en-US" altLang="zh-CN">
                          <a:latin typeface="Cambria Math"/>
                        </a:rPr>
                        <m:t> </m:t>
                      </m:r>
                      <m:d>
                        <m:dPr>
                          <m:begChr m:val="{"/>
                          <m:endChr m:val=""/>
                          <m:ctrlPr>
                            <a:rPr lang="zh-CN" altLang="zh-CN" i="1">
                              <a:latin typeface="Cambria Math"/>
                            </a:rPr>
                          </m:ctrlPr>
                        </m:dPr>
                        <m:e>
                          <m:eqArr>
                            <m:eqArrPr>
                              <m:ctrlPr>
                                <a:rPr lang="zh-CN" altLang="zh-CN" i="1">
                                  <a:latin typeface="Cambria Math"/>
                                </a:rPr>
                              </m:ctrlPr>
                            </m:eqArrPr>
                            <m:e>
                              <m:r>
                                <a:rPr lang="en-US" altLang="zh-CN" i="1">
                                  <a:latin typeface="Cambria Math"/>
                                </a:rPr>
                                <m:t>2</m:t>
                              </m:r>
                              <m:r>
                                <a:rPr lang="en-US" altLang="zh-CN">
                                  <a:latin typeface="Cambria Math"/>
                                </a:rPr>
                                <m:t>55     </m:t>
                              </m:r>
                              <m:r>
                                <a:rPr lang="en-US" altLang="zh-CN" i="1">
                                  <a:latin typeface="Cambria Math"/>
                                </a:rPr>
                                <m:t>𝑖𝑓</m:t>
                              </m:r>
                              <m:r>
                                <a:rPr lang="en-US" altLang="zh-CN" i="1">
                                  <a:latin typeface="Cambria Math"/>
                                </a:rPr>
                                <m:t> </m:t>
                              </m:r>
                              <m:sSubSup>
                                <m:sSubSupPr>
                                  <m:ctrlPr>
                                    <a:rPr lang="zh-CN" altLang="zh-CN" i="1">
                                      <a:latin typeface="Cambria Math"/>
                                    </a:rPr>
                                  </m:ctrlPr>
                                </m:sSubSupPr>
                                <m:e>
                                  <m:r>
                                    <a:rPr lang="en-US" altLang="zh-CN" i="1">
                                      <a:latin typeface="Cambria Math"/>
                                    </a:rPr>
                                    <m:t> </m:t>
                                  </m:r>
                                  <m:r>
                                    <a:rPr lang="en-US" altLang="zh-CN" i="1">
                                      <a:latin typeface="Cambria Math"/>
                                    </a:rPr>
                                    <m:t>𝐷</m:t>
                                  </m:r>
                                </m:e>
                                <m:sub>
                                  <m:r>
                                    <a:rPr lang="en-US" altLang="zh-CN" i="1">
                                      <a:latin typeface="Cambria Math"/>
                                    </a:rPr>
                                    <m:t>𝑘</m:t>
                                  </m:r>
                                </m:sub>
                                <m:sup>
                                  <m:r>
                                    <a:rPr lang="zh-CN" altLang="zh-CN">
                                      <a:latin typeface="Cambria Math"/>
                                    </a:rPr>
                                    <m:t>二值化</m:t>
                                  </m:r>
                                </m:sup>
                              </m:sSubSup>
                              <m:d>
                                <m:dPr>
                                  <m:ctrlPr>
                                    <a:rPr lang="zh-CN" altLang="zh-CN" i="1">
                                      <a:latin typeface="Cambria Math"/>
                                    </a:rPr>
                                  </m:ctrlPr>
                                </m:dPr>
                                <m:e>
                                  <m:r>
                                    <a:rPr lang="en-US" altLang="zh-CN" i="1">
                                      <a:latin typeface="Cambria Math"/>
                                    </a:rPr>
                                    <m:t>𝑥</m:t>
                                  </m:r>
                                  <m:r>
                                    <a:rPr lang="en-US" altLang="zh-CN" i="1">
                                      <a:latin typeface="Cambria Math"/>
                                    </a:rPr>
                                    <m:t>,</m:t>
                                  </m:r>
                                  <m:r>
                                    <a:rPr lang="en-US" altLang="zh-CN" i="1">
                                      <a:latin typeface="Cambria Math"/>
                                    </a:rPr>
                                    <m:t>𝑦</m:t>
                                  </m:r>
                                </m:e>
                              </m:d>
                              <m:r>
                                <a:rPr lang="en-US" altLang="zh-CN" i="1">
                                  <a:latin typeface="Cambria Math"/>
                                </a:rPr>
                                <m:t> </m:t>
                              </m:r>
                              <m:r>
                                <a:rPr lang="zh-CN" altLang="zh-CN" i="1">
                                  <a:latin typeface="Cambria Math"/>
                                </a:rPr>
                                <m:t>∩ </m:t>
                              </m:r>
                              <m:sSubSup>
                                <m:sSubSupPr>
                                  <m:ctrlPr>
                                    <a:rPr lang="zh-CN" altLang="zh-CN" i="1">
                                      <a:latin typeface="Cambria Math"/>
                                    </a:rPr>
                                  </m:ctrlPr>
                                </m:sSubSupPr>
                                <m:e>
                                  <m:r>
                                    <a:rPr lang="en-US" altLang="zh-CN" i="1">
                                      <a:latin typeface="Cambria Math"/>
                                    </a:rPr>
                                    <m:t>𝐷</m:t>
                                  </m:r>
                                </m:e>
                                <m:sub>
                                  <m:r>
                                    <a:rPr lang="en-US" altLang="zh-CN" i="1">
                                      <a:latin typeface="Cambria Math"/>
                                    </a:rPr>
                                    <m:t>𝑘</m:t>
                                  </m:r>
                                  <m:r>
                                    <a:rPr lang="en-US" altLang="zh-CN" i="1">
                                      <a:latin typeface="Cambria Math"/>
                                    </a:rPr>
                                    <m:t>+</m:t>
                                  </m:r>
                                  <m:r>
                                    <a:rPr lang="en-US" altLang="zh-CN">
                                      <a:latin typeface="Cambria Math"/>
                                    </a:rPr>
                                    <m:t>1</m:t>
                                  </m:r>
                                </m:sub>
                                <m:sup>
                                  <m:r>
                                    <a:rPr lang="zh-CN" altLang="zh-CN">
                                      <a:latin typeface="Cambria Math"/>
                                    </a:rPr>
                                    <m:t>二值化</m:t>
                                  </m:r>
                                </m:sup>
                              </m:sSubSup>
                              <m:d>
                                <m:dPr>
                                  <m:ctrlPr>
                                    <a:rPr lang="zh-CN" altLang="zh-CN" i="1">
                                      <a:latin typeface="Cambria Math"/>
                                    </a:rPr>
                                  </m:ctrlPr>
                                </m:dPr>
                                <m:e>
                                  <m:r>
                                    <a:rPr lang="en-US" altLang="zh-CN" i="1">
                                      <a:latin typeface="Cambria Math"/>
                                    </a:rPr>
                                    <m:t>𝑥</m:t>
                                  </m:r>
                                  <m:r>
                                    <a:rPr lang="en-US" altLang="zh-CN" i="1">
                                      <a:latin typeface="Cambria Math"/>
                                    </a:rPr>
                                    <m:t>,</m:t>
                                  </m:r>
                                  <m:r>
                                    <a:rPr lang="en-US" altLang="zh-CN" i="1">
                                      <a:latin typeface="Cambria Math"/>
                                    </a:rPr>
                                    <m:t>𝑦</m:t>
                                  </m:r>
                                </m:e>
                              </m:d>
                              <m:r>
                                <a:rPr lang="en-US" altLang="zh-CN" i="1">
                                  <a:latin typeface="Cambria Math"/>
                                </a:rPr>
                                <m:t>=1 </m:t>
                              </m:r>
                            </m:e>
                            <m:e>
                              <m:r>
                                <a:rPr lang="en-US" altLang="zh-CN" i="1">
                                  <a:latin typeface="Cambria Math"/>
                                </a:rPr>
                                <m:t>0                                    </m:t>
                              </m:r>
                              <m:r>
                                <a:rPr lang="en-US" altLang="zh-CN" i="1">
                                  <a:latin typeface="Cambria Math"/>
                                </a:rPr>
                                <m:t>𝑒𝑙𝑠𝑒</m:t>
                              </m:r>
                              <m:r>
                                <a:rPr lang="en-US" altLang="zh-CN" i="1">
                                  <a:latin typeface="Cambria Math"/>
                                </a:rPr>
                                <m:t>                                  </m:t>
                              </m:r>
                            </m:e>
                          </m:eqArr>
                        </m:e>
                      </m:d>
                    </m:oMath>
                  </m:oMathPara>
                </a14:m>
                <a:endParaRPr lang="zh-CN" altLang="zh-CN" dirty="0"/>
              </a:p>
            </p:txBody>
          </p:sp>
        </mc:Choice>
        <mc:Fallback xmlns="">
          <p:sp>
            <p:nvSpPr>
              <p:cNvPr id="5" name="矩形 4"/>
              <p:cNvSpPr>
                <a:spLocks noRot="1" noChangeAspect="1" noMove="1" noResize="1" noEditPoints="1" noAdjustHandles="1" noChangeArrowheads="1" noChangeShapeType="1" noTextEdit="1"/>
              </p:cNvSpPr>
              <p:nvPr/>
            </p:nvSpPr>
            <p:spPr>
              <a:xfrm>
                <a:off x="1403648" y="1268760"/>
                <a:ext cx="7128792" cy="743473"/>
              </a:xfrm>
              <a:prstGeom prst="rect">
                <a:avLst/>
              </a:prstGeom>
              <a:blipFill rotWithShape="1">
                <a:blip r:embed="rId3"/>
                <a:stretch>
                  <a:fillRect/>
                </a:stretch>
              </a:blipFill>
            </p:spPr>
            <p:txBody>
              <a:bodyPr/>
              <a:lstStyle/>
              <a:p>
                <a:r>
                  <a:rPr lang="zh-CN" altLang="en-US">
                    <a:noFill/>
                  </a:rPr>
                  <a:t> </a:t>
                </a:r>
              </a:p>
            </p:txBody>
          </p:sp>
        </mc:Fallback>
      </mc:AlternateContent>
      <p:pic>
        <p:nvPicPr>
          <p:cNvPr id="6" name="图片 5"/>
          <p:cNvPicPr/>
          <p:nvPr/>
        </p:nvPicPr>
        <p:blipFill>
          <a:blip r:embed="rId4" cstate="screen">
            <a:extLst>
              <a:ext uri="{28A0092B-C50C-407E-A947-70E740481C1C}">
                <a14:useLocalDpi xmlns:a14="http://schemas.microsoft.com/office/drawing/2010/main"/>
              </a:ext>
            </a:extLst>
          </a:blip>
          <a:stretch>
            <a:fillRect/>
          </a:stretch>
        </p:blipFill>
        <p:spPr>
          <a:xfrm>
            <a:off x="1979712" y="2276871"/>
            <a:ext cx="5486400" cy="3085465"/>
          </a:xfrm>
          <a:prstGeom prst="rect">
            <a:avLst/>
          </a:prstGeom>
        </p:spPr>
      </p:pic>
    </p:spTree>
    <p:extLst>
      <p:ext uri="{BB962C8B-B14F-4D97-AF65-F5344CB8AC3E}">
        <p14:creationId xmlns:p14="http://schemas.microsoft.com/office/powerpoint/2010/main" val="111905570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63787" y="5715000"/>
            <a:ext cx="8757443" cy="1143000"/>
          </a:xfrm>
        </p:spPr>
        <p:txBody>
          <a:bodyPr/>
          <a:lstStyle/>
          <a:p>
            <a:r>
              <a:rPr lang="zh-CN" altLang="en-US" dirty="0" smtClean="0"/>
              <a:t>与运动历史图结合的帧差法</a:t>
            </a:r>
            <a:endParaRPr lang="zh-CN" altLang="en-US" dirty="0"/>
          </a:p>
        </p:txBody>
      </p:sp>
      <mc:AlternateContent xmlns:mc="http://schemas.openxmlformats.org/markup-compatibility/2006" xmlns:a14="http://schemas.microsoft.com/office/drawing/2010/main">
        <mc:Choice Requires="a14">
          <p:sp>
            <p:nvSpPr>
              <p:cNvPr id="4" name="矩形 3"/>
              <p:cNvSpPr/>
              <p:nvPr/>
            </p:nvSpPr>
            <p:spPr>
              <a:xfrm>
                <a:off x="2123728" y="474380"/>
                <a:ext cx="4968552" cy="811761"/>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zh-CN" i="1" smtClean="0">
                              <a:latin typeface="Cambria Math"/>
                            </a:rPr>
                          </m:ctrlPr>
                        </m:sSubPr>
                        <m:e>
                          <m:r>
                            <a:rPr lang="en-US" altLang="zh-CN" i="1">
                              <a:latin typeface="Cambria Math"/>
                            </a:rPr>
                            <m:t>𝑀𝐻𝐼</m:t>
                          </m:r>
                        </m:e>
                        <m:sub>
                          <m:r>
                            <a:rPr lang="en-US" altLang="zh-CN" i="1">
                              <a:latin typeface="Cambria Math"/>
                            </a:rPr>
                            <m:t>𝑘</m:t>
                          </m:r>
                        </m:sub>
                      </m:sSub>
                      <m:d>
                        <m:dPr>
                          <m:ctrlPr>
                            <a:rPr lang="zh-CN" altLang="zh-CN" i="1">
                              <a:latin typeface="Cambria Math"/>
                            </a:rPr>
                          </m:ctrlPr>
                        </m:dPr>
                        <m:e>
                          <m:r>
                            <a:rPr lang="en-US" altLang="zh-CN" i="1">
                              <a:latin typeface="Cambria Math"/>
                            </a:rPr>
                            <m:t>𝑥</m:t>
                          </m:r>
                          <m:r>
                            <a:rPr lang="en-US" altLang="zh-CN" i="1">
                              <a:latin typeface="Cambria Math"/>
                            </a:rPr>
                            <m:t>, </m:t>
                          </m:r>
                          <m:r>
                            <a:rPr lang="en-US" altLang="zh-CN" i="1">
                              <a:latin typeface="Cambria Math"/>
                            </a:rPr>
                            <m:t>𝑦</m:t>
                          </m:r>
                        </m:e>
                      </m:d>
                      <m:r>
                        <a:rPr lang="en-US" altLang="zh-CN" i="1">
                          <a:latin typeface="Cambria Math"/>
                        </a:rPr>
                        <m:t>= </m:t>
                      </m:r>
                      <m:d>
                        <m:dPr>
                          <m:begChr m:val="{"/>
                          <m:endChr m:val=""/>
                          <m:ctrlPr>
                            <a:rPr lang="zh-CN" altLang="zh-CN" i="1">
                              <a:latin typeface="Cambria Math"/>
                            </a:rPr>
                          </m:ctrlPr>
                        </m:dPr>
                        <m:e>
                          <m:eqArr>
                            <m:eqArrPr>
                              <m:ctrlPr>
                                <a:rPr lang="zh-CN" altLang="zh-CN" i="1">
                                  <a:latin typeface="Cambria Math"/>
                                </a:rPr>
                              </m:ctrlPr>
                            </m:eqArrPr>
                            <m:e>
                              <m:r>
                                <a:rPr lang="en-US" altLang="zh-CN" i="1">
                                  <a:latin typeface="Cambria Math"/>
                                </a:rPr>
                                <m:t>𝑡</m:t>
                              </m:r>
                              <m:r>
                                <a:rPr lang="en-US" altLang="zh-CN" i="1">
                                  <a:latin typeface="Cambria Math"/>
                                </a:rPr>
                                <m:t>   </m:t>
                              </m:r>
                              <m:r>
                                <a:rPr lang="en-US" altLang="zh-CN" i="1">
                                  <a:latin typeface="Cambria Math"/>
                                </a:rPr>
                                <m:t>𝑖𝑓</m:t>
                              </m:r>
                              <m:r>
                                <a:rPr lang="en-US" altLang="zh-CN" i="1">
                                  <a:latin typeface="Cambria Math"/>
                                </a:rPr>
                                <m:t> </m:t>
                              </m:r>
                              <m:sSubSup>
                                <m:sSubSupPr>
                                  <m:ctrlPr>
                                    <a:rPr lang="zh-CN" altLang="zh-CN" i="1">
                                      <a:latin typeface="Cambria Math"/>
                                    </a:rPr>
                                  </m:ctrlPr>
                                </m:sSubSupPr>
                                <m:e>
                                  <m:r>
                                    <a:rPr lang="en-US" altLang="zh-CN" i="1">
                                      <a:latin typeface="Cambria Math"/>
                                    </a:rPr>
                                    <m:t>𝐷</m:t>
                                  </m:r>
                                </m:e>
                                <m:sub>
                                  <m:r>
                                    <a:rPr lang="en-US" altLang="zh-CN" i="1">
                                      <a:latin typeface="Cambria Math"/>
                                    </a:rPr>
                                    <m:t>𝑘</m:t>
                                  </m:r>
                                </m:sub>
                                <m:sup>
                                  <m:r>
                                    <a:rPr lang="zh-CN" altLang="en-US" i="1">
                                      <a:latin typeface="Cambria Math"/>
                                    </a:rPr>
                                    <m:t>帧差法</m:t>
                                  </m:r>
                                </m:sup>
                              </m:sSubSup>
                              <m:d>
                                <m:dPr>
                                  <m:ctrlPr>
                                    <a:rPr lang="zh-CN" altLang="zh-CN" i="1">
                                      <a:latin typeface="Cambria Math"/>
                                    </a:rPr>
                                  </m:ctrlPr>
                                </m:dPr>
                                <m:e>
                                  <m:r>
                                    <a:rPr lang="en-US" altLang="zh-CN" i="1">
                                      <a:latin typeface="Cambria Math"/>
                                    </a:rPr>
                                    <m:t>𝑥</m:t>
                                  </m:r>
                                  <m:r>
                                    <a:rPr lang="en-US" altLang="zh-CN" i="1">
                                      <a:latin typeface="Cambria Math"/>
                                    </a:rPr>
                                    <m:t>,</m:t>
                                  </m:r>
                                  <m:r>
                                    <a:rPr lang="en-US" altLang="zh-CN" i="1">
                                      <a:latin typeface="Cambria Math"/>
                                    </a:rPr>
                                    <m:t>𝑦</m:t>
                                  </m:r>
                                </m:e>
                              </m:d>
                              <m:r>
                                <a:rPr lang="en-US" altLang="zh-CN" i="1">
                                  <a:latin typeface="Cambria Math"/>
                                </a:rPr>
                                <m:t>=255</m:t>
                              </m:r>
                            </m:e>
                            <m:e>
                              <m:func>
                                <m:funcPr>
                                  <m:ctrlPr>
                                    <a:rPr lang="zh-CN" altLang="zh-CN" i="1">
                                      <a:latin typeface="Cambria Math"/>
                                    </a:rPr>
                                  </m:ctrlPr>
                                </m:funcPr>
                                <m:fName>
                                  <m:r>
                                    <m:rPr>
                                      <m:sty m:val="p"/>
                                    </m:rPr>
                                    <a:rPr lang="en-US" altLang="zh-CN">
                                      <a:latin typeface="Cambria Math"/>
                                    </a:rPr>
                                    <m:t>max</m:t>
                                  </m:r>
                                </m:fName>
                                <m:e>
                                  <m:d>
                                    <m:dPr>
                                      <m:ctrlPr>
                                        <a:rPr lang="zh-CN" altLang="zh-CN" i="1">
                                          <a:latin typeface="Cambria Math"/>
                                        </a:rPr>
                                      </m:ctrlPr>
                                    </m:dPr>
                                    <m:e>
                                      <m:r>
                                        <a:rPr lang="en-US" altLang="zh-CN" i="1">
                                          <a:latin typeface="Cambria Math"/>
                                        </a:rPr>
                                        <m:t>0</m:t>
                                      </m:r>
                                      <m:r>
                                        <a:rPr lang="zh-CN" altLang="zh-CN" i="1">
                                          <a:latin typeface="Cambria Math"/>
                                        </a:rPr>
                                        <m:t>，</m:t>
                                      </m:r>
                                      <m:sSub>
                                        <m:sSubPr>
                                          <m:ctrlPr>
                                            <a:rPr lang="zh-CN" altLang="zh-CN" i="1">
                                              <a:latin typeface="Cambria Math"/>
                                            </a:rPr>
                                          </m:ctrlPr>
                                        </m:sSubPr>
                                        <m:e>
                                          <m:r>
                                            <a:rPr lang="en-US" altLang="zh-CN" i="1">
                                              <a:latin typeface="Cambria Math"/>
                                            </a:rPr>
                                            <m:t>𝑀𝐻𝐼</m:t>
                                          </m:r>
                                        </m:e>
                                        <m:sub>
                                          <m:r>
                                            <a:rPr lang="en-US" altLang="zh-CN" i="1">
                                              <a:latin typeface="Cambria Math"/>
                                            </a:rPr>
                                            <m:t>𝑘</m:t>
                                          </m:r>
                                        </m:sub>
                                      </m:sSub>
                                      <m:d>
                                        <m:dPr>
                                          <m:ctrlPr>
                                            <a:rPr lang="zh-CN" altLang="zh-CN" i="1">
                                              <a:latin typeface="Cambria Math"/>
                                            </a:rPr>
                                          </m:ctrlPr>
                                        </m:dPr>
                                        <m:e>
                                          <m:r>
                                            <a:rPr lang="en-US" altLang="zh-CN" i="1">
                                              <a:latin typeface="Cambria Math"/>
                                            </a:rPr>
                                            <m:t>𝑥</m:t>
                                          </m:r>
                                          <m:r>
                                            <a:rPr lang="en-US" altLang="zh-CN" i="1">
                                              <a:latin typeface="Cambria Math"/>
                                            </a:rPr>
                                            <m:t>, </m:t>
                                          </m:r>
                                          <m:r>
                                            <a:rPr lang="en-US" altLang="zh-CN" i="1">
                                              <a:latin typeface="Cambria Math"/>
                                            </a:rPr>
                                            <m:t>𝑦</m:t>
                                          </m:r>
                                        </m:e>
                                      </m:d>
                                      <m:r>
                                        <a:rPr lang="en-US" altLang="zh-CN" i="1">
                                          <a:latin typeface="Cambria Math"/>
                                        </a:rPr>
                                        <m:t>−1</m:t>
                                      </m:r>
                                    </m:e>
                                  </m:d>
                                </m:e>
                              </m:func>
                              <m:r>
                                <a:rPr lang="en-US" altLang="zh-CN" i="1">
                                  <a:latin typeface="Cambria Math"/>
                                </a:rPr>
                                <m:t> </m:t>
                              </m:r>
                              <m:r>
                                <a:rPr lang="en-US" altLang="zh-CN" i="1">
                                  <a:latin typeface="Cambria Math"/>
                                </a:rPr>
                                <m:t>𝑒𝑙𝑠𝑒</m:t>
                              </m:r>
                            </m:e>
                          </m:eqArr>
                        </m:e>
                      </m:d>
                    </m:oMath>
                  </m:oMathPara>
                </a14:m>
                <a:endParaRPr lang="zh-CN" altLang="zh-CN" dirty="0"/>
              </a:p>
            </p:txBody>
          </p:sp>
        </mc:Choice>
        <mc:Fallback xmlns="">
          <p:sp>
            <p:nvSpPr>
              <p:cNvPr id="4" name="矩形 3"/>
              <p:cNvSpPr>
                <a:spLocks noRot="1" noChangeAspect="1" noMove="1" noResize="1" noEditPoints="1" noAdjustHandles="1" noChangeArrowheads="1" noChangeShapeType="1" noTextEdit="1"/>
              </p:cNvSpPr>
              <p:nvPr/>
            </p:nvSpPr>
            <p:spPr>
              <a:xfrm>
                <a:off x="2123728" y="474380"/>
                <a:ext cx="4968552" cy="811761"/>
              </a:xfrm>
              <a:prstGeom prst="rect">
                <a:avLst/>
              </a:prstGeom>
              <a:blipFill rotWithShape="1">
                <a:blip r:embed="rId2"/>
                <a:stretch>
                  <a:fillRect/>
                </a:stretch>
              </a:blipFill>
            </p:spPr>
            <p:txBody>
              <a:bodyPr/>
              <a:lstStyle/>
              <a:p>
                <a:r>
                  <a:rPr lang="zh-CN" altLang="en-US">
                    <a:noFill/>
                  </a:rPr>
                  <a:t> </a:t>
                </a:r>
              </a:p>
            </p:txBody>
          </p:sp>
        </mc:Fallback>
      </mc:AlternateContent>
      <p:pic>
        <p:nvPicPr>
          <p:cNvPr id="5" name="图片 4"/>
          <p:cNvPicPr/>
          <p:nvPr/>
        </p:nvPicPr>
        <p:blipFill>
          <a:blip r:embed="rId3" cstate="screen">
            <a:extLst>
              <a:ext uri="{28A0092B-C50C-407E-A947-70E740481C1C}">
                <a14:useLocalDpi xmlns:a14="http://schemas.microsoft.com/office/drawing/2010/main"/>
              </a:ext>
            </a:extLst>
          </a:blip>
          <a:stretch>
            <a:fillRect/>
          </a:stretch>
        </p:blipFill>
        <p:spPr>
          <a:xfrm>
            <a:off x="1841959" y="1916832"/>
            <a:ext cx="5486400" cy="3086100"/>
          </a:xfrm>
          <a:prstGeom prst="rect">
            <a:avLst/>
          </a:prstGeom>
        </p:spPr>
      </p:pic>
    </p:spTree>
    <p:extLst>
      <p:ext uri="{BB962C8B-B14F-4D97-AF65-F5344CB8AC3E}">
        <p14:creationId xmlns:p14="http://schemas.microsoft.com/office/powerpoint/2010/main" val="255336206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932040" y="5708254"/>
            <a:ext cx="4211960" cy="1143000"/>
          </a:xfrm>
        </p:spPr>
        <p:txBody>
          <a:bodyPr/>
          <a:lstStyle/>
          <a:p>
            <a:r>
              <a:rPr lang="zh-CN" altLang="en-US" dirty="0" smtClean="0"/>
              <a:t>效率对比</a:t>
            </a:r>
            <a:endParaRPr lang="zh-CN" altLang="en-US" dirty="0"/>
          </a:p>
        </p:txBody>
      </p:sp>
      <p:graphicFrame>
        <p:nvGraphicFramePr>
          <p:cNvPr id="5" name="表格 4"/>
          <p:cNvGraphicFramePr>
            <a:graphicFrameLocks noGrp="1"/>
          </p:cNvGraphicFramePr>
          <p:nvPr>
            <p:extLst>
              <p:ext uri="{D42A27DB-BD31-4B8C-83A1-F6EECF244321}">
                <p14:modId xmlns:p14="http://schemas.microsoft.com/office/powerpoint/2010/main" val="451057466"/>
              </p:ext>
            </p:extLst>
          </p:nvPr>
        </p:nvGraphicFramePr>
        <p:xfrm>
          <a:off x="683568" y="1268760"/>
          <a:ext cx="7848872" cy="3456385"/>
        </p:xfrm>
        <a:graphic>
          <a:graphicData uri="http://schemas.openxmlformats.org/drawingml/2006/table">
            <a:tbl>
              <a:tblPr firstRow="1" firstCol="1" bandRow="1">
                <a:tableStyleId>{5C22544A-7EE6-4342-B048-85BDC9FD1C3A}</a:tableStyleId>
              </a:tblPr>
              <a:tblGrid>
                <a:gridCol w="2376689"/>
                <a:gridCol w="1294519"/>
                <a:gridCol w="2252918"/>
                <a:gridCol w="1924746"/>
              </a:tblGrid>
              <a:tr h="768085">
                <a:tc>
                  <a:txBody>
                    <a:bodyPr/>
                    <a:lstStyle/>
                    <a:p>
                      <a:pPr algn="ctr">
                        <a:lnSpc>
                          <a:spcPct val="150000"/>
                        </a:lnSpc>
                        <a:spcAft>
                          <a:spcPts val="0"/>
                        </a:spcAft>
                      </a:pPr>
                      <a:r>
                        <a:rPr lang="zh-CN" sz="1050" kern="100" dirty="0">
                          <a:effectLst/>
                        </a:rPr>
                        <a:t>算法</a:t>
                      </a:r>
                      <a:endParaRPr lang="zh-CN" sz="1050" kern="100" dirty="0">
                        <a:effectLst/>
                        <a:latin typeface="Calibri"/>
                        <a:ea typeface="宋体"/>
                        <a:cs typeface="Times New Roman"/>
                      </a:endParaRPr>
                    </a:p>
                  </a:txBody>
                  <a:tcPr marL="68580" marR="68580" marT="0" marB="0" anchor="ctr"/>
                </a:tc>
                <a:tc>
                  <a:txBody>
                    <a:bodyPr/>
                    <a:lstStyle/>
                    <a:p>
                      <a:pPr algn="ctr">
                        <a:lnSpc>
                          <a:spcPct val="150000"/>
                        </a:lnSpc>
                        <a:spcAft>
                          <a:spcPts val="0"/>
                        </a:spcAft>
                      </a:pPr>
                      <a:r>
                        <a:rPr lang="zh-CN" sz="1050" kern="100">
                          <a:effectLst/>
                        </a:rPr>
                        <a:t>视频长度</a:t>
                      </a:r>
                      <a:r>
                        <a:rPr lang="en-US" sz="1050" kern="100">
                          <a:effectLst/>
                        </a:rPr>
                        <a:t>/</a:t>
                      </a:r>
                      <a:r>
                        <a:rPr lang="zh-CN" sz="1050" kern="100">
                          <a:effectLst/>
                        </a:rPr>
                        <a:t>帧</a:t>
                      </a:r>
                      <a:endParaRPr lang="zh-CN" sz="1050" kern="100">
                        <a:effectLst/>
                        <a:latin typeface="Calibri"/>
                        <a:ea typeface="宋体"/>
                        <a:cs typeface="Times New Roman"/>
                      </a:endParaRPr>
                    </a:p>
                  </a:txBody>
                  <a:tcPr marL="68580" marR="68580" marT="0" marB="0" anchor="ctr"/>
                </a:tc>
                <a:tc>
                  <a:txBody>
                    <a:bodyPr/>
                    <a:lstStyle/>
                    <a:p>
                      <a:pPr algn="ctr">
                        <a:lnSpc>
                          <a:spcPct val="150000"/>
                        </a:lnSpc>
                        <a:spcAft>
                          <a:spcPts val="0"/>
                        </a:spcAft>
                      </a:pPr>
                      <a:r>
                        <a:rPr lang="zh-CN" sz="1050" kern="100">
                          <a:effectLst/>
                        </a:rPr>
                        <a:t>平均每帧处理时间</a:t>
                      </a:r>
                      <a:r>
                        <a:rPr lang="en-US" sz="1050" kern="100">
                          <a:effectLst/>
                        </a:rPr>
                        <a:t>/ms</a:t>
                      </a:r>
                      <a:endParaRPr lang="zh-CN" sz="1050" kern="100">
                        <a:effectLst/>
                        <a:latin typeface="Calibri"/>
                        <a:ea typeface="宋体"/>
                        <a:cs typeface="Times New Roman"/>
                      </a:endParaRPr>
                    </a:p>
                  </a:txBody>
                  <a:tcPr marL="68580" marR="68580" marT="0" marB="0" anchor="ctr"/>
                </a:tc>
                <a:tc>
                  <a:txBody>
                    <a:bodyPr/>
                    <a:lstStyle/>
                    <a:p>
                      <a:pPr algn="ctr">
                        <a:lnSpc>
                          <a:spcPct val="150000"/>
                        </a:lnSpc>
                        <a:spcAft>
                          <a:spcPts val="0"/>
                        </a:spcAft>
                      </a:pPr>
                      <a:r>
                        <a:rPr lang="zh-CN" sz="1050" kern="100">
                          <a:effectLst/>
                        </a:rPr>
                        <a:t>平均处理帧率</a:t>
                      </a:r>
                      <a:r>
                        <a:rPr lang="en-US" sz="1050" kern="100">
                          <a:effectLst/>
                        </a:rPr>
                        <a:t>/</a:t>
                      </a:r>
                      <a:r>
                        <a:rPr lang="zh-CN" sz="1050" kern="100">
                          <a:effectLst/>
                        </a:rPr>
                        <a:t>帧每秒</a:t>
                      </a:r>
                      <a:endParaRPr lang="zh-CN" sz="1050" kern="100">
                        <a:effectLst/>
                        <a:latin typeface="Calibri"/>
                        <a:ea typeface="宋体"/>
                        <a:cs typeface="Times New Roman"/>
                      </a:endParaRPr>
                    </a:p>
                  </a:txBody>
                  <a:tcPr marL="68580" marR="68580" marT="0" marB="0" anchor="ctr"/>
                </a:tc>
              </a:tr>
              <a:tr h="384043">
                <a:tc>
                  <a:txBody>
                    <a:bodyPr/>
                    <a:lstStyle/>
                    <a:p>
                      <a:pPr algn="ctr">
                        <a:lnSpc>
                          <a:spcPct val="150000"/>
                        </a:lnSpc>
                        <a:spcAft>
                          <a:spcPts val="0"/>
                        </a:spcAft>
                      </a:pPr>
                      <a:r>
                        <a:rPr lang="zh-CN" sz="1050" kern="100">
                          <a:effectLst/>
                        </a:rPr>
                        <a:t>中值背景建模</a:t>
                      </a:r>
                      <a:endParaRPr lang="zh-CN" sz="1050" kern="100">
                        <a:effectLst/>
                        <a:latin typeface="Calibri"/>
                        <a:ea typeface="宋体"/>
                        <a:cs typeface="Times New Roman"/>
                      </a:endParaRPr>
                    </a:p>
                  </a:txBody>
                  <a:tcPr marL="68580" marR="68580" marT="0" marB="0" anchor="ctr"/>
                </a:tc>
                <a:tc rowSpan="6">
                  <a:txBody>
                    <a:bodyPr/>
                    <a:lstStyle/>
                    <a:p>
                      <a:pPr algn="ctr">
                        <a:lnSpc>
                          <a:spcPct val="150000"/>
                        </a:lnSpc>
                        <a:spcAft>
                          <a:spcPts val="0"/>
                        </a:spcAft>
                      </a:pPr>
                      <a:r>
                        <a:rPr lang="en-US" sz="1050" kern="100">
                          <a:effectLst/>
                        </a:rPr>
                        <a:t>3623</a:t>
                      </a:r>
                      <a:endParaRPr lang="zh-CN" sz="1050" kern="100">
                        <a:effectLst/>
                        <a:latin typeface="Calibri"/>
                        <a:ea typeface="宋体"/>
                        <a:cs typeface="Times New Roman"/>
                      </a:endParaRPr>
                    </a:p>
                  </a:txBody>
                  <a:tcPr marL="68580" marR="68580" marT="0" marB="0" anchor="ctr"/>
                </a:tc>
                <a:tc>
                  <a:txBody>
                    <a:bodyPr/>
                    <a:lstStyle/>
                    <a:p>
                      <a:pPr algn="ctr">
                        <a:lnSpc>
                          <a:spcPct val="150000"/>
                        </a:lnSpc>
                        <a:spcAft>
                          <a:spcPts val="0"/>
                        </a:spcAft>
                      </a:pPr>
                      <a:r>
                        <a:rPr lang="en-US" sz="1050" kern="100">
                          <a:effectLst/>
                        </a:rPr>
                        <a:t>80.5</a:t>
                      </a:r>
                      <a:endParaRPr lang="zh-CN" sz="1050" kern="100">
                        <a:effectLst/>
                        <a:latin typeface="Calibri"/>
                        <a:ea typeface="宋体"/>
                        <a:cs typeface="Times New Roman"/>
                      </a:endParaRPr>
                    </a:p>
                  </a:txBody>
                  <a:tcPr marL="68580" marR="68580" marT="0" marB="0" anchor="ctr"/>
                </a:tc>
                <a:tc>
                  <a:txBody>
                    <a:bodyPr/>
                    <a:lstStyle/>
                    <a:p>
                      <a:pPr algn="ctr">
                        <a:lnSpc>
                          <a:spcPct val="150000"/>
                        </a:lnSpc>
                        <a:spcAft>
                          <a:spcPts val="0"/>
                        </a:spcAft>
                      </a:pPr>
                      <a:r>
                        <a:rPr lang="en-US" sz="1050" kern="100">
                          <a:effectLst/>
                        </a:rPr>
                        <a:t>12.4</a:t>
                      </a:r>
                      <a:endParaRPr lang="zh-CN" sz="1050" kern="100">
                        <a:effectLst/>
                        <a:latin typeface="Calibri"/>
                        <a:ea typeface="宋体"/>
                        <a:cs typeface="Times New Roman"/>
                      </a:endParaRPr>
                    </a:p>
                  </a:txBody>
                  <a:tcPr marL="68580" marR="68580" marT="0" marB="0" anchor="ctr"/>
                </a:tc>
              </a:tr>
              <a:tr h="384043">
                <a:tc>
                  <a:txBody>
                    <a:bodyPr/>
                    <a:lstStyle/>
                    <a:p>
                      <a:pPr algn="ctr">
                        <a:lnSpc>
                          <a:spcPct val="150000"/>
                        </a:lnSpc>
                        <a:spcAft>
                          <a:spcPts val="0"/>
                        </a:spcAft>
                      </a:pPr>
                      <a:r>
                        <a:rPr lang="zh-CN" sz="1050" kern="100">
                          <a:effectLst/>
                        </a:rPr>
                        <a:t>均值背景建模</a:t>
                      </a:r>
                      <a:endParaRPr lang="zh-CN" sz="1050" kern="100">
                        <a:effectLst/>
                        <a:latin typeface="Calibri"/>
                        <a:ea typeface="宋体"/>
                        <a:cs typeface="Times New Roman"/>
                      </a:endParaRPr>
                    </a:p>
                  </a:txBody>
                  <a:tcPr marL="68580" marR="68580" marT="0" marB="0" anchor="ctr"/>
                </a:tc>
                <a:tc vMerge="1">
                  <a:txBody>
                    <a:bodyPr/>
                    <a:lstStyle/>
                    <a:p>
                      <a:endParaRPr lang="zh-CN" altLang="en-US"/>
                    </a:p>
                  </a:txBody>
                  <a:tcPr/>
                </a:tc>
                <a:tc>
                  <a:txBody>
                    <a:bodyPr/>
                    <a:lstStyle/>
                    <a:p>
                      <a:pPr algn="ctr">
                        <a:lnSpc>
                          <a:spcPct val="150000"/>
                        </a:lnSpc>
                        <a:spcAft>
                          <a:spcPts val="0"/>
                        </a:spcAft>
                      </a:pPr>
                      <a:r>
                        <a:rPr lang="en-US" sz="1050" kern="100">
                          <a:effectLst/>
                        </a:rPr>
                        <a:t>11.4</a:t>
                      </a:r>
                      <a:endParaRPr lang="zh-CN" sz="1050" kern="100">
                        <a:effectLst/>
                        <a:latin typeface="Calibri"/>
                        <a:ea typeface="宋体"/>
                        <a:cs typeface="Times New Roman"/>
                      </a:endParaRPr>
                    </a:p>
                  </a:txBody>
                  <a:tcPr marL="68580" marR="68580" marT="0" marB="0" anchor="ctr"/>
                </a:tc>
                <a:tc>
                  <a:txBody>
                    <a:bodyPr/>
                    <a:lstStyle/>
                    <a:p>
                      <a:pPr algn="ctr">
                        <a:lnSpc>
                          <a:spcPct val="150000"/>
                        </a:lnSpc>
                        <a:spcAft>
                          <a:spcPts val="0"/>
                        </a:spcAft>
                      </a:pPr>
                      <a:r>
                        <a:rPr lang="en-US" sz="1050" kern="100">
                          <a:effectLst/>
                        </a:rPr>
                        <a:t>87.7</a:t>
                      </a:r>
                      <a:endParaRPr lang="zh-CN" sz="1050" kern="100">
                        <a:effectLst/>
                        <a:latin typeface="Calibri"/>
                        <a:ea typeface="宋体"/>
                        <a:cs typeface="Times New Roman"/>
                      </a:endParaRPr>
                    </a:p>
                  </a:txBody>
                  <a:tcPr marL="68580" marR="68580" marT="0" marB="0" anchor="ctr"/>
                </a:tc>
              </a:tr>
              <a:tr h="384043">
                <a:tc>
                  <a:txBody>
                    <a:bodyPr/>
                    <a:lstStyle/>
                    <a:p>
                      <a:pPr algn="ctr">
                        <a:lnSpc>
                          <a:spcPct val="150000"/>
                        </a:lnSpc>
                        <a:spcAft>
                          <a:spcPts val="0"/>
                        </a:spcAft>
                      </a:pPr>
                      <a:r>
                        <a:rPr lang="zh-CN" sz="1050" kern="100">
                          <a:effectLst/>
                        </a:rPr>
                        <a:t>混合高斯背景建模</a:t>
                      </a:r>
                      <a:endParaRPr lang="zh-CN" sz="1050" kern="100">
                        <a:effectLst/>
                        <a:latin typeface="Calibri"/>
                        <a:ea typeface="宋体"/>
                        <a:cs typeface="Times New Roman"/>
                      </a:endParaRPr>
                    </a:p>
                  </a:txBody>
                  <a:tcPr marL="68580" marR="68580" marT="0" marB="0" anchor="ctr"/>
                </a:tc>
                <a:tc vMerge="1">
                  <a:txBody>
                    <a:bodyPr/>
                    <a:lstStyle/>
                    <a:p>
                      <a:endParaRPr lang="zh-CN" altLang="en-US"/>
                    </a:p>
                  </a:txBody>
                  <a:tcPr/>
                </a:tc>
                <a:tc>
                  <a:txBody>
                    <a:bodyPr/>
                    <a:lstStyle/>
                    <a:p>
                      <a:pPr algn="ctr">
                        <a:lnSpc>
                          <a:spcPct val="150000"/>
                        </a:lnSpc>
                        <a:spcAft>
                          <a:spcPts val="0"/>
                        </a:spcAft>
                      </a:pPr>
                      <a:r>
                        <a:rPr lang="en-US" sz="1050" kern="100">
                          <a:effectLst/>
                        </a:rPr>
                        <a:t>61.1</a:t>
                      </a:r>
                      <a:endParaRPr lang="zh-CN" sz="1050" kern="100">
                        <a:effectLst/>
                        <a:latin typeface="Calibri"/>
                        <a:ea typeface="宋体"/>
                        <a:cs typeface="Times New Roman"/>
                      </a:endParaRPr>
                    </a:p>
                  </a:txBody>
                  <a:tcPr marL="68580" marR="68580" marT="0" marB="0" anchor="ctr"/>
                </a:tc>
                <a:tc>
                  <a:txBody>
                    <a:bodyPr/>
                    <a:lstStyle/>
                    <a:p>
                      <a:pPr algn="ctr">
                        <a:lnSpc>
                          <a:spcPct val="150000"/>
                        </a:lnSpc>
                        <a:spcAft>
                          <a:spcPts val="0"/>
                        </a:spcAft>
                      </a:pPr>
                      <a:r>
                        <a:rPr lang="en-US" sz="1050" kern="100">
                          <a:effectLst/>
                        </a:rPr>
                        <a:t>16.4</a:t>
                      </a:r>
                      <a:endParaRPr lang="zh-CN" sz="1050" kern="100">
                        <a:effectLst/>
                        <a:latin typeface="Calibri"/>
                        <a:ea typeface="宋体"/>
                        <a:cs typeface="Times New Roman"/>
                      </a:endParaRPr>
                    </a:p>
                  </a:txBody>
                  <a:tcPr marL="68580" marR="68580" marT="0" marB="0" anchor="ctr"/>
                </a:tc>
              </a:tr>
              <a:tr h="384043">
                <a:tc>
                  <a:txBody>
                    <a:bodyPr/>
                    <a:lstStyle/>
                    <a:p>
                      <a:pPr algn="ctr">
                        <a:lnSpc>
                          <a:spcPct val="150000"/>
                        </a:lnSpc>
                        <a:spcAft>
                          <a:spcPts val="0"/>
                        </a:spcAft>
                      </a:pPr>
                      <a:r>
                        <a:rPr lang="zh-CN" sz="1050" kern="100">
                          <a:effectLst/>
                        </a:rPr>
                        <a:t>帧差法</a:t>
                      </a:r>
                      <a:endParaRPr lang="zh-CN" sz="1050" kern="100">
                        <a:effectLst/>
                        <a:latin typeface="Calibri"/>
                        <a:ea typeface="宋体"/>
                        <a:cs typeface="Times New Roman"/>
                      </a:endParaRPr>
                    </a:p>
                  </a:txBody>
                  <a:tcPr marL="68580" marR="68580" marT="0" marB="0" anchor="ctr"/>
                </a:tc>
                <a:tc vMerge="1">
                  <a:txBody>
                    <a:bodyPr/>
                    <a:lstStyle/>
                    <a:p>
                      <a:endParaRPr lang="zh-CN" altLang="en-US"/>
                    </a:p>
                  </a:txBody>
                  <a:tcPr/>
                </a:tc>
                <a:tc>
                  <a:txBody>
                    <a:bodyPr/>
                    <a:lstStyle/>
                    <a:p>
                      <a:pPr algn="ctr">
                        <a:lnSpc>
                          <a:spcPct val="150000"/>
                        </a:lnSpc>
                        <a:spcAft>
                          <a:spcPts val="0"/>
                        </a:spcAft>
                      </a:pPr>
                      <a:r>
                        <a:rPr lang="en-US" sz="1050" kern="100">
                          <a:effectLst/>
                        </a:rPr>
                        <a:t>9.2</a:t>
                      </a:r>
                      <a:endParaRPr lang="zh-CN" sz="1050" kern="100">
                        <a:effectLst/>
                        <a:latin typeface="Calibri"/>
                        <a:ea typeface="宋体"/>
                        <a:cs typeface="Times New Roman"/>
                      </a:endParaRPr>
                    </a:p>
                  </a:txBody>
                  <a:tcPr marL="68580" marR="68580" marT="0" marB="0" anchor="ctr"/>
                </a:tc>
                <a:tc>
                  <a:txBody>
                    <a:bodyPr/>
                    <a:lstStyle/>
                    <a:p>
                      <a:pPr algn="ctr">
                        <a:lnSpc>
                          <a:spcPct val="150000"/>
                        </a:lnSpc>
                        <a:spcAft>
                          <a:spcPts val="0"/>
                        </a:spcAft>
                      </a:pPr>
                      <a:r>
                        <a:rPr lang="en-US" sz="1050" kern="100">
                          <a:effectLst/>
                        </a:rPr>
                        <a:t>108.4</a:t>
                      </a:r>
                      <a:endParaRPr lang="zh-CN" sz="1050" kern="100">
                        <a:effectLst/>
                        <a:latin typeface="Calibri"/>
                        <a:ea typeface="宋体"/>
                        <a:cs typeface="Times New Roman"/>
                      </a:endParaRPr>
                    </a:p>
                  </a:txBody>
                  <a:tcPr marL="68580" marR="68580" marT="0" marB="0" anchor="ctr"/>
                </a:tc>
              </a:tr>
              <a:tr h="384043">
                <a:tc>
                  <a:txBody>
                    <a:bodyPr/>
                    <a:lstStyle/>
                    <a:p>
                      <a:pPr algn="ctr">
                        <a:lnSpc>
                          <a:spcPct val="150000"/>
                        </a:lnSpc>
                        <a:spcAft>
                          <a:spcPts val="0"/>
                        </a:spcAft>
                      </a:pPr>
                      <a:r>
                        <a:rPr lang="zh-CN" sz="1050" kern="100">
                          <a:effectLst/>
                        </a:rPr>
                        <a:t>三帧差分法</a:t>
                      </a:r>
                      <a:endParaRPr lang="zh-CN" sz="1050" kern="100">
                        <a:effectLst/>
                        <a:latin typeface="Calibri"/>
                        <a:ea typeface="宋体"/>
                        <a:cs typeface="Times New Roman"/>
                      </a:endParaRPr>
                    </a:p>
                  </a:txBody>
                  <a:tcPr marL="68580" marR="68580" marT="0" marB="0" anchor="ctr"/>
                </a:tc>
                <a:tc vMerge="1">
                  <a:txBody>
                    <a:bodyPr/>
                    <a:lstStyle/>
                    <a:p>
                      <a:endParaRPr lang="zh-CN" altLang="en-US"/>
                    </a:p>
                  </a:txBody>
                  <a:tcPr/>
                </a:tc>
                <a:tc>
                  <a:txBody>
                    <a:bodyPr/>
                    <a:lstStyle/>
                    <a:p>
                      <a:pPr algn="ctr">
                        <a:lnSpc>
                          <a:spcPct val="150000"/>
                        </a:lnSpc>
                        <a:spcAft>
                          <a:spcPts val="0"/>
                        </a:spcAft>
                      </a:pPr>
                      <a:r>
                        <a:rPr lang="en-US" sz="1050" kern="100">
                          <a:effectLst/>
                        </a:rPr>
                        <a:t>13.2</a:t>
                      </a:r>
                      <a:endParaRPr lang="zh-CN" sz="1050" kern="100">
                        <a:effectLst/>
                        <a:latin typeface="Calibri"/>
                        <a:ea typeface="宋体"/>
                        <a:cs typeface="Times New Roman"/>
                      </a:endParaRPr>
                    </a:p>
                  </a:txBody>
                  <a:tcPr marL="68580" marR="68580" marT="0" marB="0" anchor="ctr"/>
                </a:tc>
                <a:tc>
                  <a:txBody>
                    <a:bodyPr/>
                    <a:lstStyle/>
                    <a:p>
                      <a:pPr algn="ctr">
                        <a:lnSpc>
                          <a:spcPct val="150000"/>
                        </a:lnSpc>
                        <a:spcAft>
                          <a:spcPts val="0"/>
                        </a:spcAft>
                      </a:pPr>
                      <a:r>
                        <a:rPr lang="en-US" sz="1050" kern="100">
                          <a:effectLst/>
                        </a:rPr>
                        <a:t>75.7</a:t>
                      </a:r>
                      <a:endParaRPr lang="zh-CN" sz="1050" kern="100">
                        <a:effectLst/>
                        <a:latin typeface="Calibri"/>
                        <a:ea typeface="宋体"/>
                        <a:cs typeface="Times New Roman"/>
                      </a:endParaRPr>
                    </a:p>
                  </a:txBody>
                  <a:tcPr marL="68580" marR="68580" marT="0" marB="0" anchor="ctr"/>
                </a:tc>
              </a:tr>
              <a:tr h="768085">
                <a:tc>
                  <a:txBody>
                    <a:bodyPr/>
                    <a:lstStyle/>
                    <a:p>
                      <a:pPr algn="ctr">
                        <a:lnSpc>
                          <a:spcPct val="150000"/>
                        </a:lnSpc>
                        <a:spcAft>
                          <a:spcPts val="0"/>
                        </a:spcAft>
                      </a:pPr>
                      <a:r>
                        <a:rPr lang="zh-CN" sz="1050" kern="100" dirty="0">
                          <a:effectLst/>
                        </a:rPr>
                        <a:t>与运动历史图结合</a:t>
                      </a:r>
                      <a:r>
                        <a:rPr lang="zh-CN" sz="1050" kern="100" dirty="0" smtClean="0">
                          <a:effectLst/>
                        </a:rPr>
                        <a:t>的帧差法</a:t>
                      </a:r>
                      <a:endParaRPr lang="zh-CN" sz="1050" kern="100" dirty="0">
                        <a:effectLst/>
                        <a:latin typeface="Calibri"/>
                        <a:ea typeface="宋体"/>
                        <a:cs typeface="Times New Roman"/>
                      </a:endParaRPr>
                    </a:p>
                  </a:txBody>
                  <a:tcPr marL="68580" marR="68580" marT="0" marB="0" anchor="ctr"/>
                </a:tc>
                <a:tc vMerge="1">
                  <a:txBody>
                    <a:bodyPr/>
                    <a:lstStyle/>
                    <a:p>
                      <a:endParaRPr lang="zh-CN" altLang="en-US"/>
                    </a:p>
                  </a:txBody>
                  <a:tcPr/>
                </a:tc>
                <a:tc>
                  <a:txBody>
                    <a:bodyPr/>
                    <a:lstStyle/>
                    <a:p>
                      <a:pPr algn="ctr">
                        <a:lnSpc>
                          <a:spcPct val="150000"/>
                        </a:lnSpc>
                        <a:spcAft>
                          <a:spcPts val="0"/>
                        </a:spcAft>
                      </a:pPr>
                      <a:r>
                        <a:rPr lang="en-US" sz="1050" kern="100">
                          <a:effectLst/>
                        </a:rPr>
                        <a:t>19.9</a:t>
                      </a:r>
                      <a:endParaRPr lang="zh-CN" sz="1050" kern="100">
                        <a:effectLst/>
                        <a:latin typeface="Calibri"/>
                        <a:ea typeface="宋体"/>
                        <a:cs typeface="Times New Roman"/>
                      </a:endParaRPr>
                    </a:p>
                  </a:txBody>
                  <a:tcPr marL="68580" marR="68580" marT="0" marB="0" anchor="ctr"/>
                </a:tc>
                <a:tc>
                  <a:txBody>
                    <a:bodyPr/>
                    <a:lstStyle/>
                    <a:p>
                      <a:pPr algn="ctr">
                        <a:lnSpc>
                          <a:spcPct val="150000"/>
                        </a:lnSpc>
                        <a:spcAft>
                          <a:spcPts val="0"/>
                        </a:spcAft>
                      </a:pPr>
                      <a:r>
                        <a:rPr lang="en-US" sz="1050" kern="100" dirty="0">
                          <a:effectLst/>
                        </a:rPr>
                        <a:t>50.3</a:t>
                      </a:r>
                      <a:endParaRPr lang="zh-CN" sz="1050" kern="100" dirty="0">
                        <a:effectLst/>
                        <a:latin typeface="Calibri"/>
                        <a:ea typeface="宋体"/>
                        <a:cs typeface="Times New Roman"/>
                      </a:endParaRPr>
                    </a:p>
                  </a:txBody>
                  <a:tcPr marL="68580" marR="68580" marT="0" marB="0" anchor="ctr"/>
                </a:tc>
              </a:tr>
            </a:tbl>
          </a:graphicData>
        </a:graphic>
      </p:graphicFrame>
    </p:spTree>
    <p:extLst>
      <p:ext uri="{BB962C8B-B14F-4D97-AF65-F5344CB8AC3E}">
        <p14:creationId xmlns:p14="http://schemas.microsoft.com/office/powerpoint/2010/main" val="133267215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631489" y="5715000"/>
            <a:ext cx="6512511" cy="1143000"/>
          </a:xfrm>
        </p:spPr>
        <p:txBody>
          <a:bodyPr/>
          <a:lstStyle/>
          <a:p>
            <a:r>
              <a:rPr lang="zh-CN" altLang="en-US" dirty="0" smtClean="0"/>
              <a:t>运动物体跟踪</a:t>
            </a:r>
            <a:endParaRPr lang="zh-CN" altLang="en-US" dirty="0"/>
          </a:p>
        </p:txBody>
      </p:sp>
      <p:grpSp>
        <p:nvGrpSpPr>
          <p:cNvPr id="19" name="画布 45"/>
          <p:cNvGrpSpPr/>
          <p:nvPr/>
        </p:nvGrpSpPr>
        <p:grpSpPr>
          <a:xfrm>
            <a:off x="3563888" y="387202"/>
            <a:ext cx="2592288" cy="4769989"/>
            <a:chOff x="2019299" y="66675"/>
            <a:chExt cx="1256326" cy="2685075"/>
          </a:xfrm>
        </p:grpSpPr>
        <p:sp>
          <p:nvSpPr>
            <p:cNvPr id="21" name="圆角矩形 20"/>
            <p:cNvSpPr/>
            <p:nvPr/>
          </p:nvSpPr>
          <p:spPr>
            <a:xfrm>
              <a:off x="2019299" y="66675"/>
              <a:ext cx="1247776" cy="333375"/>
            </a:xfrm>
            <a:prstGeom prst="roundRect">
              <a:avLst/>
            </a:prstGeom>
            <a:solidFill>
              <a:sysClr val="window" lastClr="FFFFFF"/>
            </a:solidFill>
            <a:ln w="12700" cap="flat" cmpd="sng" algn="ctr">
              <a:solidFill>
                <a:sysClr val="windowText" lastClr="000000"/>
              </a:solid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000" b="0" i="0" u="none" strike="noStrike" kern="100" cap="none" spc="0" normalizeH="0" baseline="0" noProof="0" dirty="0">
                  <a:ln>
                    <a:noFill/>
                  </a:ln>
                  <a:solidFill>
                    <a:sysClr val="windowText" lastClr="000000"/>
                  </a:solidFill>
                  <a:effectLst/>
                  <a:uLnTx/>
                  <a:uFillTx/>
                  <a:latin typeface="Calibri"/>
                  <a:ea typeface="宋体"/>
                  <a:cs typeface="Times New Roman"/>
                </a:rPr>
                <a:t>图像序列灰度化</a:t>
              </a:r>
            </a:p>
          </p:txBody>
        </p:sp>
        <p:sp>
          <p:nvSpPr>
            <p:cNvPr id="22" name="矩形 21"/>
            <p:cNvSpPr/>
            <p:nvPr/>
          </p:nvSpPr>
          <p:spPr>
            <a:xfrm>
              <a:off x="2019299" y="628650"/>
              <a:ext cx="1247776" cy="342900"/>
            </a:xfrm>
            <a:prstGeom prst="rect">
              <a:avLst/>
            </a:prstGeom>
            <a:solidFill>
              <a:sysClr val="window" lastClr="FFFFFF"/>
            </a:solidFill>
            <a:ln w="12700" cap="flat" cmpd="sng" algn="ctr">
              <a:solidFill>
                <a:sysClr val="windowText" lastClr="000000"/>
              </a:solid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000" b="0" i="0" u="none" strike="noStrike" kern="100" cap="none" spc="0" normalizeH="0" baseline="0" noProof="0" dirty="0">
                  <a:ln>
                    <a:noFill/>
                  </a:ln>
                  <a:solidFill>
                    <a:sysClr val="windowText" lastClr="000000"/>
                  </a:solidFill>
                  <a:effectLst/>
                  <a:uLnTx/>
                  <a:uFillTx/>
                  <a:latin typeface="Calibri"/>
                  <a:ea typeface="宋体"/>
                  <a:cs typeface="Times New Roman"/>
                </a:rPr>
                <a:t>运动物体检测</a:t>
              </a:r>
            </a:p>
          </p:txBody>
        </p:sp>
        <p:sp>
          <p:nvSpPr>
            <p:cNvPr id="23" name="矩形 22"/>
            <p:cNvSpPr/>
            <p:nvPr/>
          </p:nvSpPr>
          <p:spPr>
            <a:xfrm>
              <a:off x="2019300" y="1189650"/>
              <a:ext cx="1247775" cy="342900"/>
            </a:xfrm>
            <a:prstGeom prst="rect">
              <a:avLst/>
            </a:prstGeom>
            <a:solidFill>
              <a:sysClr val="window" lastClr="FFFFFF"/>
            </a:solidFill>
            <a:ln w="12700" cap="flat" cmpd="sng" algn="ctr">
              <a:solidFill>
                <a:sysClr val="windowText" lastClr="000000"/>
              </a:solid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000" b="0" i="0" u="none" strike="noStrike" kern="0" cap="none" spc="0" normalizeH="0" baseline="0" noProof="0" dirty="0">
                  <a:ln>
                    <a:noFill/>
                  </a:ln>
                  <a:solidFill>
                    <a:sysClr val="windowText" lastClr="000000"/>
                  </a:solidFill>
                  <a:effectLst/>
                  <a:uLnTx/>
                  <a:uFillTx/>
                  <a:latin typeface="宋体"/>
                  <a:ea typeface="宋体"/>
                  <a:cs typeface="Times New Roman"/>
                </a:rPr>
                <a:t>中值滤波去噪</a:t>
              </a:r>
              <a:endParaRPr kumimoji="0" lang="zh-CN" altLang="en-US" sz="2000" b="0" i="0" u="none" strike="noStrike" kern="0" cap="none" spc="0" normalizeH="0" baseline="0" noProof="0" dirty="0">
                <a:ln>
                  <a:noFill/>
                </a:ln>
                <a:solidFill>
                  <a:sysClr val="windowText" lastClr="000000"/>
                </a:solidFill>
                <a:effectLst/>
                <a:uLnTx/>
                <a:uFillTx/>
                <a:latin typeface="宋体"/>
                <a:ea typeface="宋体"/>
                <a:cs typeface="宋体"/>
              </a:endParaRPr>
            </a:p>
          </p:txBody>
        </p:sp>
        <p:sp>
          <p:nvSpPr>
            <p:cNvPr id="24" name="矩形 23"/>
            <p:cNvSpPr/>
            <p:nvPr/>
          </p:nvSpPr>
          <p:spPr>
            <a:xfrm>
              <a:off x="2027850" y="1789725"/>
              <a:ext cx="1247775" cy="342900"/>
            </a:xfrm>
            <a:prstGeom prst="rect">
              <a:avLst/>
            </a:prstGeom>
            <a:solidFill>
              <a:sysClr val="window" lastClr="FFFFFF"/>
            </a:solidFill>
            <a:ln w="12700" cap="flat" cmpd="sng" algn="ctr">
              <a:solidFill>
                <a:sysClr val="windowText" lastClr="000000"/>
              </a:solid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000" b="0" i="0" u="none" strike="noStrike" kern="0" cap="none" spc="0" normalizeH="0" baseline="0" noProof="0" dirty="0">
                  <a:ln>
                    <a:noFill/>
                  </a:ln>
                  <a:solidFill>
                    <a:sysClr val="windowText" lastClr="000000"/>
                  </a:solidFill>
                  <a:effectLst/>
                  <a:uLnTx/>
                  <a:uFillTx/>
                  <a:latin typeface="宋体"/>
                  <a:ea typeface="宋体"/>
                  <a:cs typeface="Times New Roman"/>
                </a:rPr>
                <a:t>形态学处理</a:t>
              </a:r>
              <a:endParaRPr kumimoji="0" lang="zh-CN" altLang="en-US" sz="2000" b="0" i="0" u="none" strike="noStrike" kern="0" cap="none" spc="0" normalizeH="0" baseline="0" noProof="0" dirty="0">
                <a:ln>
                  <a:noFill/>
                </a:ln>
                <a:solidFill>
                  <a:sysClr val="windowText" lastClr="000000"/>
                </a:solidFill>
                <a:effectLst/>
                <a:uLnTx/>
                <a:uFillTx/>
                <a:latin typeface="宋体"/>
                <a:ea typeface="宋体"/>
                <a:cs typeface="宋体"/>
              </a:endParaRPr>
            </a:p>
          </p:txBody>
        </p:sp>
        <p:sp>
          <p:nvSpPr>
            <p:cNvPr id="25" name="矩形 24"/>
            <p:cNvSpPr/>
            <p:nvPr/>
          </p:nvSpPr>
          <p:spPr>
            <a:xfrm>
              <a:off x="2027850" y="2408850"/>
              <a:ext cx="1247775" cy="342900"/>
            </a:xfrm>
            <a:prstGeom prst="rect">
              <a:avLst/>
            </a:prstGeom>
            <a:solidFill>
              <a:sysClr val="window" lastClr="FFFFFF"/>
            </a:solidFill>
            <a:ln w="12700" cap="flat" cmpd="sng" algn="ctr">
              <a:solidFill>
                <a:sysClr val="windowText" lastClr="000000"/>
              </a:solid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000" b="0" i="0" u="none" strike="noStrike" kern="0" cap="none" spc="0" normalizeH="0" baseline="0" noProof="0" dirty="0">
                  <a:ln>
                    <a:noFill/>
                  </a:ln>
                  <a:solidFill>
                    <a:sysClr val="windowText" lastClr="000000"/>
                  </a:solidFill>
                  <a:effectLst/>
                  <a:uLnTx/>
                  <a:uFillTx/>
                  <a:latin typeface="宋体"/>
                  <a:ea typeface="宋体"/>
                  <a:cs typeface="Times New Roman"/>
                </a:rPr>
                <a:t>运动点团跟踪</a:t>
              </a:r>
              <a:endParaRPr kumimoji="0" lang="zh-CN" altLang="en-US" sz="2000" b="0" i="0" u="none" strike="noStrike" kern="0" cap="none" spc="0" normalizeH="0" baseline="0" noProof="0" dirty="0">
                <a:ln>
                  <a:noFill/>
                </a:ln>
                <a:solidFill>
                  <a:sysClr val="windowText" lastClr="000000"/>
                </a:solidFill>
                <a:effectLst/>
                <a:uLnTx/>
                <a:uFillTx/>
                <a:latin typeface="宋体"/>
                <a:ea typeface="宋体"/>
                <a:cs typeface="宋体"/>
              </a:endParaRPr>
            </a:p>
          </p:txBody>
        </p:sp>
        <p:cxnSp>
          <p:nvCxnSpPr>
            <p:cNvPr id="26" name="直接箭头连接符 25"/>
            <p:cNvCxnSpPr>
              <a:stCxn id="21" idx="2"/>
              <a:endCxn id="22" idx="0"/>
            </p:cNvCxnSpPr>
            <p:nvPr/>
          </p:nvCxnSpPr>
          <p:spPr>
            <a:xfrm>
              <a:off x="2643187" y="400050"/>
              <a:ext cx="0" cy="228600"/>
            </a:xfrm>
            <a:prstGeom prst="straightConnector1">
              <a:avLst/>
            </a:prstGeom>
            <a:noFill/>
            <a:ln w="9525" cap="flat" cmpd="sng" algn="ctr">
              <a:solidFill>
                <a:srgbClr val="4F81BD">
                  <a:shade val="95000"/>
                  <a:satMod val="105000"/>
                </a:srgbClr>
              </a:solidFill>
              <a:prstDash val="solid"/>
              <a:tailEnd type="arrow"/>
            </a:ln>
            <a:effectLst/>
          </p:spPr>
        </p:cxnSp>
        <p:cxnSp>
          <p:nvCxnSpPr>
            <p:cNvPr id="27" name="直接箭头连接符 26"/>
            <p:cNvCxnSpPr>
              <a:stCxn id="22" idx="2"/>
              <a:endCxn id="23" idx="0"/>
            </p:cNvCxnSpPr>
            <p:nvPr/>
          </p:nvCxnSpPr>
          <p:spPr>
            <a:xfrm>
              <a:off x="2643187" y="971550"/>
              <a:ext cx="1" cy="218100"/>
            </a:xfrm>
            <a:prstGeom prst="straightConnector1">
              <a:avLst/>
            </a:prstGeom>
            <a:noFill/>
            <a:ln w="9525" cap="flat" cmpd="sng" algn="ctr">
              <a:solidFill>
                <a:srgbClr val="4F81BD">
                  <a:shade val="95000"/>
                  <a:satMod val="105000"/>
                </a:srgbClr>
              </a:solidFill>
              <a:prstDash val="solid"/>
              <a:tailEnd type="arrow"/>
            </a:ln>
            <a:effectLst/>
          </p:spPr>
        </p:cxnSp>
        <p:cxnSp>
          <p:nvCxnSpPr>
            <p:cNvPr id="28" name="直接箭头连接符 27"/>
            <p:cNvCxnSpPr>
              <a:stCxn id="23" idx="2"/>
              <a:endCxn id="24" idx="0"/>
            </p:cNvCxnSpPr>
            <p:nvPr/>
          </p:nvCxnSpPr>
          <p:spPr>
            <a:xfrm>
              <a:off x="2643188" y="1532550"/>
              <a:ext cx="8550" cy="257175"/>
            </a:xfrm>
            <a:prstGeom prst="straightConnector1">
              <a:avLst/>
            </a:prstGeom>
            <a:noFill/>
            <a:ln w="9525" cap="flat" cmpd="sng" algn="ctr">
              <a:solidFill>
                <a:srgbClr val="4F81BD">
                  <a:shade val="95000"/>
                  <a:satMod val="105000"/>
                </a:srgbClr>
              </a:solidFill>
              <a:prstDash val="solid"/>
              <a:tailEnd type="arrow"/>
            </a:ln>
            <a:effectLst/>
          </p:spPr>
        </p:cxnSp>
        <p:cxnSp>
          <p:nvCxnSpPr>
            <p:cNvPr id="29" name="直接箭头连接符 28"/>
            <p:cNvCxnSpPr>
              <a:stCxn id="24" idx="2"/>
              <a:endCxn id="25" idx="0"/>
            </p:cNvCxnSpPr>
            <p:nvPr/>
          </p:nvCxnSpPr>
          <p:spPr>
            <a:xfrm>
              <a:off x="2651738" y="2132625"/>
              <a:ext cx="0" cy="276225"/>
            </a:xfrm>
            <a:prstGeom prst="straightConnector1">
              <a:avLst/>
            </a:prstGeom>
            <a:noFill/>
            <a:ln w="9525" cap="flat" cmpd="sng" algn="ctr">
              <a:solidFill>
                <a:srgbClr val="4F81BD">
                  <a:shade val="95000"/>
                  <a:satMod val="105000"/>
                </a:srgbClr>
              </a:solidFill>
              <a:prstDash val="solid"/>
              <a:tailEnd type="arrow"/>
            </a:ln>
            <a:effectLst/>
          </p:spPr>
        </p:cxnSp>
      </p:grpSp>
    </p:spTree>
    <p:extLst>
      <p:ext uri="{BB962C8B-B14F-4D97-AF65-F5344CB8AC3E}">
        <p14:creationId xmlns:p14="http://schemas.microsoft.com/office/powerpoint/2010/main" val="144819244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631489" y="5715000"/>
            <a:ext cx="6512511" cy="1143000"/>
          </a:xfrm>
        </p:spPr>
        <p:txBody>
          <a:bodyPr/>
          <a:lstStyle/>
          <a:p>
            <a:r>
              <a:rPr lang="zh-CN" altLang="en-US" dirty="0" smtClean="0"/>
              <a:t>图像灰度化操作</a:t>
            </a:r>
            <a:endParaRPr lang="zh-CN" altLang="en-US" dirty="0"/>
          </a:p>
        </p:txBody>
      </p:sp>
      <mc:AlternateContent xmlns:mc="http://schemas.openxmlformats.org/markup-compatibility/2006" xmlns:a14="http://schemas.microsoft.com/office/drawing/2010/main">
        <mc:Choice Requires="a14">
          <p:sp>
            <p:nvSpPr>
              <p:cNvPr id="4" name="矩形 3"/>
              <p:cNvSpPr/>
              <p:nvPr/>
            </p:nvSpPr>
            <p:spPr>
              <a:xfrm>
                <a:off x="1835696" y="395372"/>
                <a:ext cx="5145961" cy="369332"/>
              </a:xfrm>
              <a:prstGeom prst="rect">
                <a:avLst/>
              </a:prstGeom>
            </p:spPr>
            <p:txBody>
              <a:bodyPr wrap="none">
                <a:spAutoFit/>
              </a:bodyPr>
              <a:lstStyle/>
              <a:p>
                <a:r>
                  <a:rPr lang="zh-CN" altLang="en-US" dirty="0" smtClean="0"/>
                  <a:t>公式</a:t>
                </a:r>
                <a14:m>
                  <m:oMath xmlns:m="http://schemas.openxmlformats.org/officeDocument/2006/math">
                    <m:r>
                      <a:rPr lang="en-US" altLang="zh-CN" b="0" i="0" smtClean="0">
                        <a:latin typeface="Cambria Math"/>
                      </a:rPr>
                      <m:t>1</m:t>
                    </m:r>
                    <m:r>
                      <a:rPr lang="zh-CN" altLang="en-US" b="0" i="1" smtClean="0">
                        <a:latin typeface="Cambria Math"/>
                      </a:rPr>
                      <m:t>：</m:t>
                    </m:r>
                    <m:r>
                      <m:rPr>
                        <m:sty m:val="p"/>
                      </m:rPr>
                      <a:rPr lang="en-US" altLang="zh-CN">
                        <a:latin typeface="Cambria Math"/>
                      </a:rPr>
                      <m:t>Gray</m:t>
                    </m:r>
                    <m:r>
                      <a:rPr lang="en-US" altLang="zh-CN">
                        <a:latin typeface="Cambria Math"/>
                      </a:rPr>
                      <m:t>=0.299</m:t>
                    </m:r>
                    <m:r>
                      <a:rPr lang="en-US" altLang="zh-CN" i="1">
                        <a:latin typeface="Cambria Math"/>
                      </a:rPr>
                      <m:t>∗</m:t>
                    </m:r>
                    <m:r>
                      <m:rPr>
                        <m:sty m:val="p"/>
                      </m:rPr>
                      <a:rPr lang="en-US" altLang="zh-CN">
                        <a:latin typeface="Cambria Math"/>
                      </a:rPr>
                      <m:t>R</m:t>
                    </m:r>
                    <m:r>
                      <a:rPr lang="en-US" altLang="zh-CN">
                        <a:latin typeface="Cambria Math"/>
                      </a:rPr>
                      <m:t>+0.587</m:t>
                    </m:r>
                    <m:r>
                      <a:rPr lang="en-US" altLang="zh-CN" i="1">
                        <a:latin typeface="Cambria Math"/>
                      </a:rPr>
                      <m:t>∗</m:t>
                    </m:r>
                    <m:r>
                      <m:rPr>
                        <m:sty m:val="p"/>
                      </m:rPr>
                      <a:rPr lang="en-US" altLang="zh-CN">
                        <a:latin typeface="Cambria Math"/>
                      </a:rPr>
                      <m:t>G</m:t>
                    </m:r>
                    <m:r>
                      <a:rPr lang="en-US" altLang="zh-CN">
                        <a:latin typeface="Cambria Math"/>
                      </a:rPr>
                      <m:t>+0.114</m:t>
                    </m:r>
                    <m:r>
                      <a:rPr lang="en-US" altLang="zh-CN" i="1">
                        <a:latin typeface="Cambria Math"/>
                      </a:rPr>
                      <m:t>∗</m:t>
                    </m:r>
                    <m:r>
                      <m:rPr>
                        <m:sty m:val="p"/>
                      </m:rPr>
                      <a:rPr lang="en-US" altLang="zh-CN">
                        <a:latin typeface="Cambria Math"/>
                      </a:rPr>
                      <m:t>B</m:t>
                    </m:r>
                  </m:oMath>
                </a14:m>
                <a:r>
                  <a:rPr lang="en-US" altLang="zh-CN" dirty="0"/>
                  <a:t> </a:t>
                </a:r>
                <a:endParaRPr lang="zh-CN" altLang="en-US" dirty="0"/>
              </a:p>
            </p:txBody>
          </p:sp>
        </mc:Choice>
        <mc:Fallback xmlns="">
          <p:sp>
            <p:nvSpPr>
              <p:cNvPr id="4" name="矩形 3"/>
              <p:cNvSpPr>
                <a:spLocks noRot="1" noChangeAspect="1" noMove="1" noResize="1" noEditPoints="1" noAdjustHandles="1" noChangeArrowheads="1" noChangeShapeType="1" noTextEdit="1"/>
              </p:cNvSpPr>
              <p:nvPr/>
            </p:nvSpPr>
            <p:spPr>
              <a:xfrm>
                <a:off x="1835696" y="395372"/>
                <a:ext cx="5145961" cy="369332"/>
              </a:xfrm>
              <a:prstGeom prst="rect">
                <a:avLst/>
              </a:prstGeom>
              <a:blipFill rotWithShape="1">
                <a:blip r:embed="rId2"/>
                <a:stretch>
                  <a:fillRect l="-948" t="-13333" b="-21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p:cNvSpPr/>
              <p:nvPr/>
            </p:nvSpPr>
            <p:spPr>
              <a:xfrm>
                <a:off x="1835696" y="764704"/>
                <a:ext cx="6120680" cy="369332"/>
              </a:xfrm>
              <a:prstGeom prst="rect">
                <a:avLst/>
              </a:prstGeom>
            </p:spPr>
            <p:txBody>
              <a:bodyPr wrap="square">
                <a:spAutoFit/>
              </a:bodyPr>
              <a:lstStyle/>
              <a:p>
                <a:r>
                  <a:rPr lang="zh-CN" altLang="en-US" dirty="0" smtClean="0"/>
                  <a:t>公式</a:t>
                </a:r>
                <a14:m>
                  <m:oMath xmlns:m="http://schemas.openxmlformats.org/officeDocument/2006/math">
                    <m:r>
                      <a:rPr lang="en-US" altLang="zh-CN" b="0" i="0" smtClean="0">
                        <a:latin typeface="Cambria Math"/>
                      </a:rPr>
                      <m:t>2</m:t>
                    </m:r>
                    <m:r>
                      <a:rPr lang="zh-CN" altLang="en-US" b="0" i="1" smtClean="0">
                        <a:latin typeface="Cambria Math"/>
                      </a:rPr>
                      <m:t>：</m:t>
                    </m:r>
                    <m:r>
                      <m:rPr>
                        <m:sty m:val="p"/>
                      </m:rPr>
                      <a:rPr lang="en-US" altLang="zh-CN">
                        <a:latin typeface="Cambria Math"/>
                      </a:rPr>
                      <m:t>Gray</m:t>
                    </m:r>
                    <m:r>
                      <a:rPr lang="en-US" altLang="zh-CN">
                        <a:latin typeface="Cambria Math"/>
                      </a:rPr>
                      <m:t>=(299</m:t>
                    </m:r>
                    <m:r>
                      <a:rPr lang="en-US" altLang="zh-CN" i="1">
                        <a:latin typeface="Cambria Math"/>
                      </a:rPr>
                      <m:t>∗</m:t>
                    </m:r>
                    <m:r>
                      <m:rPr>
                        <m:sty m:val="p"/>
                      </m:rPr>
                      <a:rPr lang="en-US" altLang="zh-CN">
                        <a:latin typeface="Cambria Math"/>
                      </a:rPr>
                      <m:t>R</m:t>
                    </m:r>
                    <m:r>
                      <a:rPr lang="en-US" altLang="zh-CN">
                        <a:latin typeface="Cambria Math"/>
                      </a:rPr>
                      <m:t>+587</m:t>
                    </m:r>
                    <m:r>
                      <a:rPr lang="en-US" altLang="zh-CN" i="1">
                        <a:latin typeface="Cambria Math"/>
                      </a:rPr>
                      <m:t>∗</m:t>
                    </m:r>
                    <m:r>
                      <m:rPr>
                        <m:sty m:val="p"/>
                      </m:rPr>
                      <a:rPr lang="en-US" altLang="zh-CN">
                        <a:latin typeface="Cambria Math"/>
                      </a:rPr>
                      <m:t>G</m:t>
                    </m:r>
                    <m:r>
                      <a:rPr lang="en-US" altLang="zh-CN">
                        <a:latin typeface="Cambria Math"/>
                      </a:rPr>
                      <m:t>+144</m:t>
                    </m:r>
                    <m:r>
                      <a:rPr lang="en-US" altLang="zh-CN" i="1">
                        <a:latin typeface="Cambria Math"/>
                      </a:rPr>
                      <m:t>∗</m:t>
                    </m:r>
                    <m:r>
                      <m:rPr>
                        <m:sty m:val="p"/>
                      </m:rPr>
                      <a:rPr lang="en-US" altLang="zh-CN">
                        <a:latin typeface="Cambria Math"/>
                      </a:rPr>
                      <m:t>B</m:t>
                    </m:r>
                    <m:r>
                      <a:rPr lang="en-US" altLang="zh-CN">
                        <a:latin typeface="Cambria Math"/>
                      </a:rPr>
                      <m:t>+500)/1000</m:t>
                    </m:r>
                  </m:oMath>
                </a14:m>
                <a:r>
                  <a:rPr lang="en-US" altLang="zh-CN" dirty="0"/>
                  <a:t> </a:t>
                </a:r>
                <a:endParaRPr lang="zh-CN" altLang="en-US" dirty="0"/>
              </a:p>
            </p:txBody>
          </p:sp>
        </mc:Choice>
        <mc:Fallback xmlns="">
          <p:sp>
            <p:nvSpPr>
              <p:cNvPr id="5" name="矩形 4"/>
              <p:cNvSpPr>
                <a:spLocks noRot="1" noChangeAspect="1" noMove="1" noResize="1" noEditPoints="1" noAdjustHandles="1" noChangeArrowheads="1" noChangeShapeType="1" noTextEdit="1"/>
              </p:cNvSpPr>
              <p:nvPr/>
            </p:nvSpPr>
            <p:spPr>
              <a:xfrm>
                <a:off x="1835696" y="764704"/>
                <a:ext cx="6120680" cy="369332"/>
              </a:xfrm>
              <a:prstGeom prst="rect">
                <a:avLst/>
              </a:prstGeom>
              <a:blipFill rotWithShape="1">
                <a:blip r:embed="rId3"/>
                <a:stretch>
                  <a:fillRect l="-797" t="-13115" b="-1967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p:cNvSpPr/>
              <p:nvPr/>
            </p:nvSpPr>
            <p:spPr>
              <a:xfrm>
                <a:off x="1835696" y="1149116"/>
                <a:ext cx="5976664" cy="369332"/>
              </a:xfrm>
              <a:prstGeom prst="rect">
                <a:avLst/>
              </a:prstGeom>
            </p:spPr>
            <p:txBody>
              <a:bodyPr wrap="square">
                <a:spAutoFit/>
              </a:bodyPr>
              <a:lstStyle/>
              <a:p>
                <a:r>
                  <a:rPr lang="zh-CN" altLang="en-US" dirty="0" smtClean="0"/>
                  <a:t>公式</a:t>
                </a:r>
                <a14:m>
                  <m:oMath xmlns:m="http://schemas.openxmlformats.org/officeDocument/2006/math">
                    <m:r>
                      <a:rPr lang="en-US" altLang="zh-CN" b="0" i="0" smtClean="0">
                        <a:latin typeface="Cambria Math"/>
                      </a:rPr>
                      <m:t>3</m:t>
                    </m:r>
                    <m:r>
                      <a:rPr lang="zh-CN" altLang="en-US" b="0" i="1" smtClean="0">
                        <a:latin typeface="Cambria Math"/>
                      </a:rPr>
                      <m:t>：</m:t>
                    </m:r>
                    <m:r>
                      <m:rPr>
                        <m:sty m:val="p"/>
                      </m:rPr>
                      <a:rPr lang="en-US" altLang="zh-CN">
                        <a:latin typeface="Cambria Math"/>
                      </a:rPr>
                      <m:t>Gray</m:t>
                    </m:r>
                    <m:r>
                      <a:rPr lang="en-US" altLang="zh-CN">
                        <a:latin typeface="Cambria Math"/>
                      </a:rPr>
                      <m:t>=</m:t>
                    </m:r>
                    <m:d>
                      <m:dPr>
                        <m:ctrlPr>
                          <a:rPr lang="zh-CN" altLang="zh-CN" i="1">
                            <a:latin typeface="Cambria Math"/>
                          </a:rPr>
                        </m:ctrlPr>
                      </m:dPr>
                      <m:e>
                        <m:r>
                          <a:rPr lang="en-US" altLang="zh-CN">
                            <a:latin typeface="Cambria Math"/>
                          </a:rPr>
                          <m:t>19595</m:t>
                        </m:r>
                        <m:r>
                          <a:rPr lang="en-US" altLang="zh-CN" i="1">
                            <a:latin typeface="Cambria Math"/>
                          </a:rPr>
                          <m:t>∗</m:t>
                        </m:r>
                        <m:r>
                          <m:rPr>
                            <m:sty m:val="p"/>
                          </m:rPr>
                          <a:rPr lang="en-US" altLang="zh-CN">
                            <a:latin typeface="Cambria Math"/>
                          </a:rPr>
                          <m:t>R</m:t>
                        </m:r>
                        <m:r>
                          <a:rPr lang="en-US" altLang="zh-CN">
                            <a:latin typeface="Cambria Math"/>
                          </a:rPr>
                          <m:t>+38469</m:t>
                        </m:r>
                        <m:r>
                          <a:rPr lang="en-US" altLang="zh-CN" i="1">
                            <a:latin typeface="Cambria Math"/>
                          </a:rPr>
                          <m:t>∗</m:t>
                        </m:r>
                        <m:r>
                          <m:rPr>
                            <m:sty m:val="p"/>
                          </m:rPr>
                          <a:rPr lang="en-US" altLang="zh-CN">
                            <a:latin typeface="Cambria Math"/>
                          </a:rPr>
                          <m:t>G</m:t>
                        </m:r>
                        <m:r>
                          <a:rPr lang="en-US" altLang="zh-CN">
                            <a:latin typeface="Cambria Math"/>
                          </a:rPr>
                          <m:t>+7471</m:t>
                        </m:r>
                        <m:r>
                          <a:rPr lang="en-US" altLang="zh-CN" i="1">
                            <a:latin typeface="Cambria Math"/>
                          </a:rPr>
                          <m:t>∗</m:t>
                        </m:r>
                        <m:r>
                          <m:rPr>
                            <m:sty m:val="p"/>
                          </m:rPr>
                          <a:rPr lang="en-US" altLang="zh-CN">
                            <a:latin typeface="Cambria Math"/>
                          </a:rPr>
                          <m:t>B</m:t>
                        </m:r>
                      </m:e>
                    </m:d>
                    <m:r>
                      <a:rPr lang="en-US" altLang="zh-CN">
                        <a:latin typeface="Cambria Math"/>
                      </a:rPr>
                      <m:t>≫16</m:t>
                    </m:r>
                  </m:oMath>
                </a14:m>
                <a:r>
                  <a:rPr lang="en-US" altLang="zh-CN" dirty="0"/>
                  <a:t> </a:t>
                </a:r>
                <a:endParaRPr lang="zh-CN" altLang="en-US" dirty="0"/>
              </a:p>
            </p:txBody>
          </p:sp>
        </mc:Choice>
        <mc:Fallback xmlns="">
          <p:sp>
            <p:nvSpPr>
              <p:cNvPr id="6" name="矩形 5"/>
              <p:cNvSpPr>
                <a:spLocks noRot="1" noChangeAspect="1" noMove="1" noResize="1" noEditPoints="1" noAdjustHandles="1" noChangeArrowheads="1" noChangeShapeType="1" noTextEdit="1"/>
              </p:cNvSpPr>
              <p:nvPr/>
            </p:nvSpPr>
            <p:spPr>
              <a:xfrm>
                <a:off x="1835696" y="1149116"/>
                <a:ext cx="5976664" cy="369332"/>
              </a:xfrm>
              <a:prstGeom prst="rect">
                <a:avLst/>
              </a:prstGeom>
              <a:blipFill rotWithShape="1">
                <a:blip r:embed="rId4"/>
                <a:stretch>
                  <a:fillRect l="-815" t="-13333" b="-21667"/>
                </a:stretch>
              </a:blipFill>
            </p:spPr>
            <p:txBody>
              <a:bodyPr/>
              <a:lstStyle/>
              <a:p>
                <a:r>
                  <a:rPr lang="zh-CN" altLang="en-US">
                    <a:noFill/>
                  </a:rPr>
                  <a:t> </a:t>
                </a:r>
              </a:p>
            </p:txBody>
          </p:sp>
        </mc:Fallback>
      </mc:AlternateContent>
      <p:graphicFrame>
        <p:nvGraphicFramePr>
          <p:cNvPr id="7" name="表格 6"/>
          <p:cNvGraphicFramePr>
            <a:graphicFrameLocks noGrp="1"/>
          </p:cNvGraphicFramePr>
          <p:nvPr>
            <p:extLst>
              <p:ext uri="{D42A27DB-BD31-4B8C-83A1-F6EECF244321}">
                <p14:modId xmlns:p14="http://schemas.microsoft.com/office/powerpoint/2010/main" val="1033239783"/>
              </p:ext>
            </p:extLst>
          </p:nvPr>
        </p:nvGraphicFramePr>
        <p:xfrm>
          <a:off x="827584" y="2132856"/>
          <a:ext cx="7560841" cy="3177016"/>
        </p:xfrm>
        <a:graphic>
          <a:graphicData uri="http://schemas.openxmlformats.org/drawingml/2006/table">
            <a:tbl>
              <a:tblPr firstRow="1" firstCol="1" bandRow="1">
                <a:tableStyleId>{5C22544A-7EE6-4342-B048-85BDC9FD1C3A}</a:tableStyleId>
              </a:tblPr>
              <a:tblGrid>
                <a:gridCol w="1224136"/>
                <a:gridCol w="1397974"/>
                <a:gridCol w="1476528"/>
                <a:gridCol w="1623397"/>
                <a:gridCol w="1838806"/>
              </a:tblGrid>
              <a:tr h="401681">
                <a:tc>
                  <a:txBody>
                    <a:bodyPr/>
                    <a:lstStyle/>
                    <a:p>
                      <a:pPr algn="ctr">
                        <a:lnSpc>
                          <a:spcPct val="150000"/>
                        </a:lnSpc>
                        <a:spcAft>
                          <a:spcPts val="0"/>
                        </a:spcAft>
                      </a:pPr>
                      <a:r>
                        <a:rPr lang="zh-CN" sz="2000" kern="100" dirty="0">
                          <a:effectLst/>
                        </a:rPr>
                        <a:t>公式</a:t>
                      </a:r>
                      <a:endParaRPr lang="zh-CN" sz="2000" kern="100" dirty="0">
                        <a:effectLst/>
                        <a:latin typeface="Calibri"/>
                        <a:ea typeface="宋体"/>
                        <a:cs typeface="Times New Roman"/>
                      </a:endParaRPr>
                    </a:p>
                  </a:txBody>
                  <a:tcPr marL="68580" marR="68580" marT="0" marB="0"/>
                </a:tc>
                <a:tc>
                  <a:txBody>
                    <a:bodyPr/>
                    <a:lstStyle/>
                    <a:p>
                      <a:pPr algn="ctr">
                        <a:lnSpc>
                          <a:spcPct val="150000"/>
                        </a:lnSpc>
                        <a:spcAft>
                          <a:spcPts val="0"/>
                        </a:spcAft>
                      </a:pPr>
                      <a:r>
                        <a:rPr lang="zh-CN" sz="2000" kern="100">
                          <a:effectLst/>
                        </a:rPr>
                        <a:t>视频长度</a:t>
                      </a:r>
                      <a:r>
                        <a:rPr lang="en-US" sz="2000" kern="100">
                          <a:effectLst/>
                        </a:rPr>
                        <a:t>/</a:t>
                      </a:r>
                      <a:r>
                        <a:rPr lang="zh-CN" sz="2000" kern="100">
                          <a:effectLst/>
                        </a:rPr>
                        <a:t>帧</a:t>
                      </a:r>
                      <a:endParaRPr lang="zh-CN" sz="2000" kern="100">
                        <a:effectLst/>
                        <a:latin typeface="Calibri"/>
                        <a:ea typeface="宋体"/>
                        <a:cs typeface="Times New Roman"/>
                      </a:endParaRPr>
                    </a:p>
                  </a:txBody>
                  <a:tcPr marL="68580" marR="68580" marT="0" marB="0"/>
                </a:tc>
                <a:tc>
                  <a:txBody>
                    <a:bodyPr/>
                    <a:lstStyle/>
                    <a:p>
                      <a:pPr algn="ctr">
                        <a:lnSpc>
                          <a:spcPct val="150000"/>
                        </a:lnSpc>
                        <a:spcAft>
                          <a:spcPts val="0"/>
                        </a:spcAft>
                      </a:pPr>
                      <a:r>
                        <a:rPr lang="zh-CN" sz="2000" kern="100">
                          <a:effectLst/>
                        </a:rPr>
                        <a:t>视频分辨率</a:t>
                      </a:r>
                      <a:endParaRPr lang="zh-CN" sz="2000" kern="100">
                        <a:effectLst/>
                        <a:latin typeface="Calibri"/>
                        <a:ea typeface="宋体"/>
                        <a:cs typeface="Times New Roman"/>
                      </a:endParaRPr>
                    </a:p>
                  </a:txBody>
                  <a:tcPr marL="68580" marR="68580" marT="0" marB="0"/>
                </a:tc>
                <a:tc>
                  <a:txBody>
                    <a:bodyPr/>
                    <a:lstStyle/>
                    <a:p>
                      <a:pPr algn="ctr">
                        <a:lnSpc>
                          <a:spcPct val="150000"/>
                        </a:lnSpc>
                        <a:spcAft>
                          <a:spcPts val="0"/>
                        </a:spcAft>
                      </a:pPr>
                      <a:r>
                        <a:rPr lang="zh-CN" sz="2000" kern="100">
                          <a:effectLst/>
                        </a:rPr>
                        <a:t>总时间</a:t>
                      </a:r>
                      <a:r>
                        <a:rPr lang="en-US" sz="2000" kern="100">
                          <a:effectLst/>
                        </a:rPr>
                        <a:t>/ms</a:t>
                      </a:r>
                      <a:endParaRPr lang="zh-CN" sz="2000" kern="100">
                        <a:effectLst/>
                        <a:latin typeface="Calibri"/>
                        <a:ea typeface="宋体"/>
                        <a:cs typeface="Times New Roman"/>
                      </a:endParaRPr>
                    </a:p>
                  </a:txBody>
                  <a:tcPr marL="68580" marR="68580" marT="0" marB="0"/>
                </a:tc>
                <a:tc>
                  <a:txBody>
                    <a:bodyPr/>
                    <a:lstStyle/>
                    <a:p>
                      <a:pPr algn="ctr">
                        <a:lnSpc>
                          <a:spcPct val="150000"/>
                        </a:lnSpc>
                        <a:spcAft>
                          <a:spcPts val="0"/>
                        </a:spcAft>
                      </a:pPr>
                      <a:r>
                        <a:rPr lang="zh-CN" sz="2000" kern="100">
                          <a:effectLst/>
                        </a:rPr>
                        <a:t>平均时间</a:t>
                      </a:r>
                      <a:r>
                        <a:rPr lang="en-US" sz="2000" kern="100">
                          <a:effectLst/>
                        </a:rPr>
                        <a:t>/ms</a:t>
                      </a:r>
                      <a:endParaRPr lang="zh-CN" sz="2000" kern="100">
                        <a:effectLst/>
                        <a:latin typeface="Calibri"/>
                        <a:ea typeface="宋体"/>
                        <a:cs typeface="Times New Roman"/>
                      </a:endParaRPr>
                    </a:p>
                  </a:txBody>
                  <a:tcPr marL="68580" marR="68580" marT="0" marB="0"/>
                </a:tc>
              </a:tr>
              <a:tr h="606431">
                <a:tc>
                  <a:txBody>
                    <a:bodyPr/>
                    <a:lstStyle/>
                    <a:p>
                      <a:pPr algn="ctr">
                        <a:lnSpc>
                          <a:spcPct val="150000"/>
                        </a:lnSpc>
                        <a:spcAft>
                          <a:spcPts val="0"/>
                        </a:spcAft>
                      </a:pPr>
                      <a:r>
                        <a:rPr lang="en-US" altLang="zh-CN" sz="2000" kern="100" dirty="0" smtClean="0">
                          <a:effectLst/>
                          <a:latin typeface="Calibri"/>
                          <a:ea typeface="宋体"/>
                          <a:cs typeface="Times New Roman"/>
                        </a:rPr>
                        <a:t>1</a:t>
                      </a:r>
                      <a:endParaRPr lang="zh-CN" sz="2000" kern="100" dirty="0">
                        <a:effectLst/>
                        <a:latin typeface="Calibri"/>
                        <a:ea typeface="宋体"/>
                        <a:cs typeface="Times New Roman"/>
                      </a:endParaRPr>
                    </a:p>
                  </a:txBody>
                  <a:tcPr marL="68580" marR="68580" marT="0" marB="0"/>
                </a:tc>
                <a:tc rowSpan="4">
                  <a:txBody>
                    <a:bodyPr/>
                    <a:lstStyle/>
                    <a:p>
                      <a:pPr algn="ctr">
                        <a:lnSpc>
                          <a:spcPct val="150000"/>
                        </a:lnSpc>
                        <a:spcAft>
                          <a:spcPts val="0"/>
                        </a:spcAft>
                      </a:pPr>
                      <a:r>
                        <a:rPr lang="en-US" sz="2000" kern="100" dirty="0">
                          <a:effectLst/>
                        </a:rPr>
                        <a:t>3623</a:t>
                      </a:r>
                      <a:endParaRPr lang="zh-CN" sz="2000" kern="100" dirty="0">
                        <a:effectLst/>
                        <a:latin typeface="Calibri"/>
                        <a:ea typeface="宋体"/>
                        <a:cs typeface="Times New Roman"/>
                      </a:endParaRPr>
                    </a:p>
                  </a:txBody>
                  <a:tcPr marL="68580" marR="68580" marT="0" marB="0" anchor="ctr"/>
                </a:tc>
                <a:tc rowSpan="4">
                  <a:txBody>
                    <a:bodyPr/>
                    <a:lstStyle/>
                    <a:p>
                      <a:pPr algn="ctr">
                        <a:lnSpc>
                          <a:spcPct val="150000"/>
                        </a:lnSpc>
                        <a:spcAft>
                          <a:spcPts val="0"/>
                        </a:spcAft>
                      </a:pPr>
                      <a:r>
                        <a:rPr lang="en-US" sz="2000" kern="100" dirty="0">
                          <a:effectLst/>
                        </a:rPr>
                        <a:t>1280*720</a:t>
                      </a:r>
                      <a:endParaRPr lang="zh-CN" sz="2000" kern="100" dirty="0">
                        <a:effectLst/>
                        <a:latin typeface="Calibri"/>
                        <a:ea typeface="宋体"/>
                        <a:cs typeface="Times New Roman"/>
                      </a:endParaRPr>
                    </a:p>
                  </a:txBody>
                  <a:tcPr marL="68580" marR="68580" marT="0" marB="0" anchor="ctr"/>
                </a:tc>
                <a:tc>
                  <a:txBody>
                    <a:bodyPr/>
                    <a:lstStyle/>
                    <a:p>
                      <a:pPr algn="ctr">
                        <a:lnSpc>
                          <a:spcPct val="150000"/>
                        </a:lnSpc>
                        <a:spcAft>
                          <a:spcPts val="0"/>
                        </a:spcAft>
                      </a:pPr>
                      <a:r>
                        <a:rPr lang="en-US" sz="2000" kern="100">
                          <a:effectLst/>
                        </a:rPr>
                        <a:t>15722.8</a:t>
                      </a:r>
                      <a:endParaRPr lang="zh-CN" sz="2000" kern="100">
                        <a:effectLst/>
                        <a:latin typeface="Calibri"/>
                        <a:ea typeface="宋体"/>
                        <a:cs typeface="Times New Roman"/>
                      </a:endParaRPr>
                    </a:p>
                  </a:txBody>
                  <a:tcPr marL="68580" marR="68580" marT="0" marB="0"/>
                </a:tc>
                <a:tc>
                  <a:txBody>
                    <a:bodyPr/>
                    <a:lstStyle/>
                    <a:p>
                      <a:pPr algn="ctr">
                        <a:lnSpc>
                          <a:spcPct val="150000"/>
                        </a:lnSpc>
                        <a:spcAft>
                          <a:spcPts val="0"/>
                        </a:spcAft>
                      </a:pPr>
                      <a:r>
                        <a:rPr lang="en-US" sz="2000" kern="100">
                          <a:effectLst/>
                        </a:rPr>
                        <a:t>4.34</a:t>
                      </a:r>
                      <a:endParaRPr lang="zh-CN" sz="2000" kern="100">
                        <a:effectLst/>
                        <a:latin typeface="Calibri"/>
                        <a:ea typeface="宋体"/>
                        <a:cs typeface="Times New Roman"/>
                      </a:endParaRPr>
                    </a:p>
                  </a:txBody>
                  <a:tcPr marL="68580" marR="68580" marT="0" marB="0"/>
                </a:tc>
              </a:tr>
              <a:tr h="504056">
                <a:tc>
                  <a:txBody>
                    <a:bodyPr/>
                    <a:lstStyle/>
                    <a:p>
                      <a:pPr algn="ctr">
                        <a:lnSpc>
                          <a:spcPct val="150000"/>
                        </a:lnSpc>
                        <a:spcAft>
                          <a:spcPts val="0"/>
                        </a:spcAft>
                      </a:pPr>
                      <a:r>
                        <a:rPr lang="en-US" altLang="zh-CN" sz="2000" kern="100" dirty="0" smtClean="0">
                          <a:effectLst/>
                          <a:latin typeface="Calibri"/>
                          <a:ea typeface="宋体"/>
                          <a:cs typeface="Times New Roman"/>
                        </a:rPr>
                        <a:t>2</a:t>
                      </a:r>
                      <a:endParaRPr lang="zh-CN" sz="2000" kern="100" dirty="0">
                        <a:effectLst/>
                        <a:latin typeface="Calibri"/>
                        <a:ea typeface="宋体"/>
                        <a:cs typeface="Times New Roman"/>
                      </a:endParaRPr>
                    </a:p>
                  </a:txBody>
                  <a:tcPr marL="68580" marR="68580" marT="0" marB="0"/>
                </a:tc>
                <a:tc vMerge="1">
                  <a:txBody>
                    <a:bodyPr/>
                    <a:lstStyle/>
                    <a:p>
                      <a:endParaRPr lang="zh-CN" altLang="en-US"/>
                    </a:p>
                  </a:txBody>
                  <a:tcPr/>
                </a:tc>
                <a:tc vMerge="1">
                  <a:txBody>
                    <a:bodyPr/>
                    <a:lstStyle/>
                    <a:p>
                      <a:endParaRPr lang="zh-CN" altLang="en-US"/>
                    </a:p>
                  </a:txBody>
                  <a:tcPr/>
                </a:tc>
                <a:tc>
                  <a:txBody>
                    <a:bodyPr/>
                    <a:lstStyle/>
                    <a:p>
                      <a:pPr algn="ctr">
                        <a:lnSpc>
                          <a:spcPct val="150000"/>
                        </a:lnSpc>
                        <a:spcAft>
                          <a:spcPts val="0"/>
                        </a:spcAft>
                      </a:pPr>
                      <a:r>
                        <a:rPr lang="en-US" sz="2000" kern="100" dirty="0">
                          <a:effectLst/>
                        </a:rPr>
                        <a:t>8406.68</a:t>
                      </a:r>
                      <a:endParaRPr lang="zh-CN" sz="2000" kern="100" dirty="0">
                        <a:effectLst/>
                        <a:latin typeface="Calibri"/>
                        <a:ea typeface="宋体"/>
                        <a:cs typeface="Times New Roman"/>
                      </a:endParaRPr>
                    </a:p>
                  </a:txBody>
                  <a:tcPr marL="68580" marR="68580" marT="0" marB="0"/>
                </a:tc>
                <a:tc>
                  <a:txBody>
                    <a:bodyPr/>
                    <a:lstStyle/>
                    <a:p>
                      <a:pPr algn="ctr">
                        <a:lnSpc>
                          <a:spcPct val="150000"/>
                        </a:lnSpc>
                        <a:spcAft>
                          <a:spcPts val="0"/>
                        </a:spcAft>
                      </a:pPr>
                      <a:r>
                        <a:rPr lang="en-US" sz="2000" kern="100">
                          <a:effectLst/>
                        </a:rPr>
                        <a:t>2.32</a:t>
                      </a:r>
                      <a:endParaRPr lang="zh-CN" sz="2000" kern="100">
                        <a:effectLst/>
                        <a:latin typeface="Calibri"/>
                        <a:ea typeface="宋体"/>
                        <a:cs typeface="Times New Roman"/>
                      </a:endParaRPr>
                    </a:p>
                  </a:txBody>
                  <a:tcPr marL="68580" marR="68580" marT="0" marB="0"/>
                </a:tc>
              </a:tr>
              <a:tr h="648072">
                <a:tc>
                  <a:txBody>
                    <a:bodyPr/>
                    <a:lstStyle/>
                    <a:p>
                      <a:pPr algn="ctr">
                        <a:lnSpc>
                          <a:spcPct val="150000"/>
                        </a:lnSpc>
                        <a:spcAft>
                          <a:spcPts val="0"/>
                        </a:spcAft>
                      </a:pPr>
                      <a:r>
                        <a:rPr lang="en-US" altLang="zh-CN" sz="2000" kern="100" dirty="0" smtClean="0">
                          <a:effectLst/>
                          <a:latin typeface="Calibri"/>
                          <a:ea typeface="宋体"/>
                          <a:cs typeface="Times New Roman"/>
                        </a:rPr>
                        <a:t>3</a:t>
                      </a:r>
                      <a:endParaRPr lang="zh-CN" sz="2000" kern="100" dirty="0">
                        <a:effectLst/>
                        <a:latin typeface="Calibri"/>
                        <a:ea typeface="宋体"/>
                        <a:cs typeface="Times New Roman"/>
                      </a:endParaRPr>
                    </a:p>
                  </a:txBody>
                  <a:tcPr marL="68580" marR="68580" marT="0" marB="0"/>
                </a:tc>
                <a:tc vMerge="1">
                  <a:txBody>
                    <a:bodyPr/>
                    <a:lstStyle/>
                    <a:p>
                      <a:endParaRPr lang="zh-CN" altLang="en-US"/>
                    </a:p>
                  </a:txBody>
                  <a:tcPr/>
                </a:tc>
                <a:tc vMerge="1">
                  <a:txBody>
                    <a:bodyPr/>
                    <a:lstStyle/>
                    <a:p>
                      <a:endParaRPr lang="zh-CN" altLang="en-US"/>
                    </a:p>
                  </a:txBody>
                  <a:tcPr/>
                </a:tc>
                <a:tc>
                  <a:txBody>
                    <a:bodyPr/>
                    <a:lstStyle/>
                    <a:p>
                      <a:pPr algn="ctr">
                        <a:lnSpc>
                          <a:spcPct val="150000"/>
                        </a:lnSpc>
                        <a:spcAft>
                          <a:spcPts val="0"/>
                        </a:spcAft>
                      </a:pPr>
                      <a:r>
                        <a:rPr lang="en-US" sz="2000" kern="100" dirty="0">
                          <a:effectLst/>
                        </a:rPr>
                        <a:t>5764.69</a:t>
                      </a:r>
                      <a:endParaRPr lang="zh-CN" sz="2000" kern="100" dirty="0">
                        <a:effectLst/>
                        <a:latin typeface="Calibri"/>
                        <a:ea typeface="宋体"/>
                        <a:cs typeface="Times New Roman"/>
                      </a:endParaRPr>
                    </a:p>
                  </a:txBody>
                  <a:tcPr marL="68580" marR="68580" marT="0" marB="0"/>
                </a:tc>
                <a:tc>
                  <a:txBody>
                    <a:bodyPr/>
                    <a:lstStyle/>
                    <a:p>
                      <a:pPr algn="ctr">
                        <a:lnSpc>
                          <a:spcPct val="150000"/>
                        </a:lnSpc>
                        <a:spcAft>
                          <a:spcPts val="0"/>
                        </a:spcAft>
                      </a:pPr>
                      <a:r>
                        <a:rPr lang="en-US" sz="2000" kern="100" dirty="0">
                          <a:effectLst/>
                        </a:rPr>
                        <a:t>1.59</a:t>
                      </a:r>
                      <a:endParaRPr lang="zh-CN" sz="2000" kern="100" dirty="0">
                        <a:effectLst/>
                        <a:latin typeface="Calibri"/>
                        <a:ea typeface="宋体"/>
                        <a:cs typeface="Times New Roman"/>
                      </a:endParaRPr>
                    </a:p>
                  </a:txBody>
                  <a:tcPr marL="68580" marR="68580" marT="0" marB="0"/>
                </a:tc>
              </a:tr>
              <a:tr h="504057">
                <a:tc>
                  <a:txBody>
                    <a:bodyPr/>
                    <a:lstStyle/>
                    <a:p>
                      <a:pPr algn="ctr">
                        <a:lnSpc>
                          <a:spcPct val="150000"/>
                        </a:lnSpc>
                        <a:spcAft>
                          <a:spcPts val="0"/>
                        </a:spcAft>
                      </a:pPr>
                      <a:r>
                        <a:rPr lang="en-US" sz="2000" kern="100" dirty="0" err="1">
                          <a:effectLst/>
                        </a:rPr>
                        <a:t>Opencv</a:t>
                      </a:r>
                      <a:endParaRPr lang="zh-CN" sz="2000" kern="100" dirty="0">
                        <a:effectLst/>
                        <a:latin typeface="Calibri"/>
                        <a:ea typeface="宋体"/>
                        <a:cs typeface="Times New Roman"/>
                      </a:endParaRPr>
                    </a:p>
                  </a:txBody>
                  <a:tcPr marL="68580" marR="68580" marT="0" marB="0"/>
                </a:tc>
                <a:tc vMerge="1">
                  <a:txBody>
                    <a:bodyPr/>
                    <a:lstStyle/>
                    <a:p>
                      <a:endParaRPr lang="zh-CN" altLang="en-US"/>
                    </a:p>
                  </a:txBody>
                  <a:tcPr/>
                </a:tc>
                <a:tc vMerge="1">
                  <a:txBody>
                    <a:bodyPr/>
                    <a:lstStyle/>
                    <a:p>
                      <a:endParaRPr lang="zh-CN" altLang="en-US"/>
                    </a:p>
                  </a:txBody>
                  <a:tcPr/>
                </a:tc>
                <a:tc>
                  <a:txBody>
                    <a:bodyPr/>
                    <a:lstStyle/>
                    <a:p>
                      <a:pPr algn="ctr">
                        <a:lnSpc>
                          <a:spcPct val="150000"/>
                        </a:lnSpc>
                        <a:spcAft>
                          <a:spcPts val="0"/>
                        </a:spcAft>
                      </a:pPr>
                      <a:r>
                        <a:rPr lang="en-US" sz="2000" kern="100" dirty="0">
                          <a:effectLst/>
                        </a:rPr>
                        <a:t>7646.59</a:t>
                      </a:r>
                      <a:endParaRPr lang="zh-CN" sz="2000" kern="100" dirty="0">
                        <a:effectLst/>
                        <a:latin typeface="Calibri"/>
                        <a:ea typeface="宋体"/>
                        <a:cs typeface="Times New Roman"/>
                      </a:endParaRPr>
                    </a:p>
                  </a:txBody>
                  <a:tcPr marL="68580" marR="68580" marT="0" marB="0"/>
                </a:tc>
                <a:tc>
                  <a:txBody>
                    <a:bodyPr/>
                    <a:lstStyle/>
                    <a:p>
                      <a:pPr algn="ctr">
                        <a:lnSpc>
                          <a:spcPct val="150000"/>
                        </a:lnSpc>
                        <a:spcAft>
                          <a:spcPts val="0"/>
                        </a:spcAft>
                      </a:pPr>
                      <a:r>
                        <a:rPr lang="en-US" sz="2000" kern="100" dirty="0">
                          <a:effectLst/>
                        </a:rPr>
                        <a:t>2.11</a:t>
                      </a:r>
                      <a:endParaRPr lang="zh-CN" sz="2000" kern="100" dirty="0">
                        <a:effectLst/>
                        <a:latin typeface="Calibri"/>
                        <a:ea typeface="宋体"/>
                        <a:cs typeface="Times New Roman"/>
                      </a:endParaRPr>
                    </a:p>
                  </a:txBody>
                  <a:tcPr marL="68580" marR="68580" marT="0" marB="0"/>
                </a:tc>
              </a:tr>
            </a:tbl>
          </a:graphicData>
        </a:graphic>
      </p:graphicFrame>
    </p:spTree>
    <p:extLst>
      <p:ext uri="{BB962C8B-B14F-4D97-AF65-F5344CB8AC3E}">
        <p14:creationId xmlns:p14="http://schemas.microsoft.com/office/powerpoint/2010/main" val="324667945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631489" y="5742684"/>
            <a:ext cx="6512511" cy="1143000"/>
          </a:xfrm>
        </p:spPr>
        <p:txBody>
          <a:bodyPr/>
          <a:lstStyle/>
          <a:p>
            <a:r>
              <a:rPr lang="zh-CN" altLang="en-US" dirty="0" smtClean="0"/>
              <a:t>中值滤波</a:t>
            </a:r>
            <a:endParaRPr lang="zh-CN" alt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76089" y="2636912"/>
            <a:ext cx="5486400" cy="3084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12" y="-19972"/>
            <a:ext cx="5486400" cy="3090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5409568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75656" y="5742684"/>
            <a:ext cx="7674242" cy="1143000"/>
          </a:xfrm>
        </p:spPr>
        <p:txBody>
          <a:bodyPr/>
          <a:lstStyle/>
          <a:p>
            <a:r>
              <a:rPr lang="zh-CN" altLang="en-US" dirty="0" smtClean="0"/>
              <a:t>形态学处理与运动点团提取</a:t>
            </a:r>
            <a:endParaRPr lang="zh-CN" altLang="en-US" dirty="0"/>
          </a:p>
        </p:txBody>
      </p:sp>
      <p:sp>
        <p:nvSpPr>
          <p:cNvPr id="7" name="TextBox 6"/>
          <p:cNvSpPr txBox="1"/>
          <p:nvPr/>
        </p:nvSpPr>
        <p:spPr>
          <a:xfrm>
            <a:off x="2627784" y="836712"/>
            <a:ext cx="3262432" cy="400110"/>
          </a:xfrm>
          <a:prstGeom prst="rect">
            <a:avLst/>
          </a:prstGeom>
          <a:noFill/>
        </p:spPr>
        <p:txBody>
          <a:bodyPr wrap="none" rtlCol="0">
            <a:spAutoFit/>
          </a:bodyPr>
          <a:lstStyle/>
          <a:p>
            <a:r>
              <a:rPr lang="zh-CN" altLang="en-US" sz="2000" dirty="0" smtClean="0"/>
              <a:t>形态学闭操作：膨胀后腐蚀</a:t>
            </a:r>
            <a:endParaRPr lang="zh-CN" altLang="en-US" sz="2000" dirty="0"/>
          </a:p>
        </p:txBody>
      </p:sp>
      <p:sp>
        <p:nvSpPr>
          <p:cNvPr id="8" name="TextBox 7"/>
          <p:cNvSpPr txBox="1"/>
          <p:nvPr/>
        </p:nvSpPr>
        <p:spPr>
          <a:xfrm>
            <a:off x="2608894" y="1916832"/>
            <a:ext cx="2954655" cy="400110"/>
          </a:xfrm>
          <a:prstGeom prst="rect">
            <a:avLst/>
          </a:prstGeom>
          <a:noFill/>
        </p:spPr>
        <p:txBody>
          <a:bodyPr wrap="square" rtlCol="0">
            <a:spAutoFit/>
          </a:bodyPr>
          <a:lstStyle/>
          <a:p>
            <a:r>
              <a:rPr lang="zh-CN" altLang="en-US" sz="2000" dirty="0" smtClean="0"/>
              <a:t>线段编码检测连通区域</a:t>
            </a:r>
            <a:endParaRPr lang="zh-CN" altLang="en-US" sz="2000" dirty="0"/>
          </a:p>
        </p:txBody>
      </p:sp>
    </p:spTree>
    <p:extLst>
      <p:ext uri="{BB962C8B-B14F-4D97-AF65-F5344CB8AC3E}">
        <p14:creationId xmlns:p14="http://schemas.microsoft.com/office/powerpoint/2010/main" val="43910285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627784" y="5742384"/>
            <a:ext cx="6512511" cy="1143000"/>
          </a:xfrm>
        </p:spPr>
        <p:txBody>
          <a:bodyPr/>
          <a:lstStyle/>
          <a:p>
            <a:r>
              <a:rPr lang="zh-CN" altLang="en-US" dirty="0" smtClean="0"/>
              <a:t>监控领域现状</a:t>
            </a:r>
            <a:endParaRPr lang="zh-CN" altLang="en-US" dirty="0"/>
          </a:p>
        </p:txBody>
      </p:sp>
      <p:sp>
        <p:nvSpPr>
          <p:cNvPr id="3" name="内容占位符 2"/>
          <p:cNvSpPr>
            <a:spLocks noGrp="1"/>
          </p:cNvSpPr>
          <p:nvPr>
            <p:ph sz="quarter" idx="13"/>
          </p:nvPr>
        </p:nvSpPr>
        <p:spPr>
          <a:xfrm>
            <a:off x="1143000" y="116632"/>
            <a:ext cx="6400800" cy="1368152"/>
          </a:xfrm>
        </p:spPr>
        <p:txBody>
          <a:bodyPr/>
          <a:lstStyle/>
          <a:p>
            <a:r>
              <a:rPr lang="zh-CN" altLang="en-US" dirty="0" smtClean="0"/>
              <a:t>随着信息技术的不断发展和社会各方面的安防需求，监控摄像头被安装在每一个角落，从公共场所到室内，从步行街到交通公路等。</a:t>
            </a:r>
            <a:endParaRPr lang="en-US" altLang="zh-CN" dirty="0" smtClean="0"/>
          </a:p>
        </p:txBody>
      </p:sp>
      <p:pic>
        <p:nvPicPr>
          <p:cNvPr id="4" name="内容占位符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67255" y="2627620"/>
            <a:ext cx="1180809" cy="1080120"/>
          </a:xfrm>
          <a:prstGeom prst="rect">
            <a:avLst/>
          </a:prstGeom>
        </p:spPr>
      </p:pic>
      <p:pic>
        <p:nvPicPr>
          <p:cNvPr id="5" name="Picture 2" descr="E:\项目资料\运动物体跟踪与检测\motion-detect-tiqu\研究生毕业设计\文档管理\六合路双车道卡口106-1-20121228082000-20121228082152-83677298_2013627153832.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43656" y="3786000"/>
            <a:ext cx="1861259" cy="104695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3" descr="E:\项目资料\运动物体跟踪与检测\motion-detect-tiqu\研究生毕业设计\文档管理\8-0-20090519044548_baofeng_2013627154211.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8534" y="1556792"/>
            <a:ext cx="1800200" cy="135015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E:\项目资料\运动物体跟踪与检测\motion-detect-tiqu\研究生毕业设计\文档管理\13-0-20090519001548_baofeng_2013627154345.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4794" y="1700100"/>
            <a:ext cx="1872208" cy="140415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33948" y="3817928"/>
            <a:ext cx="1765843" cy="12236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右箭头 8"/>
          <p:cNvSpPr/>
          <p:nvPr/>
        </p:nvSpPr>
        <p:spPr>
          <a:xfrm rot="19902346">
            <a:off x="4987796" y="2622085"/>
            <a:ext cx="1131401" cy="282376"/>
          </a:xfrm>
          <a:prstGeom prst="rightArrow">
            <a:avLst>
              <a:gd name="adj1" fmla="val 50000"/>
              <a:gd name="adj2" fmla="val 6024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9"/>
          <p:cNvSpPr txBox="1"/>
          <p:nvPr/>
        </p:nvSpPr>
        <p:spPr>
          <a:xfrm>
            <a:off x="6562217" y="4979442"/>
            <a:ext cx="1224136" cy="369332"/>
          </a:xfrm>
          <a:prstGeom prst="rect">
            <a:avLst/>
          </a:prstGeom>
          <a:noFill/>
          <a:ln>
            <a:noFill/>
          </a:ln>
        </p:spPr>
        <p:txBody>
          <a:bodyPr wrap="square" rtlCol="0">
            <a:spAutoFit/>
          </a:bodyPr>
          <a:lstStyle/>
          <a:p>
            <a:r>
              <a:rPr lang="zh-CN" altLang="en-US" dirty="0" smtClean="0"/>
              <a:t>交通监控</a:t>
            </a:r>
            <a:endParaRPr lang="zh-CN" altLang="en-US" dirty="0"/>
          </a:p>
        </p:txBody>
      </p:sp>
      <p:sp>
        <p:nvSpPr>
          <p:cNvPr id="11" name="TextBox 10"/>
          <p:cNvSpPr txBox="1"/>
          <p:nvPr/>
        </p:nvSpPr>
        <p:spPr>
          <a:xfrm>
            <a:off x="1165347" y="5171717"/>
            <a:ext cx="1447674" cy="369332"/>
          </a:xfrm>
          <a:prstGeom prst="rect">
            <a:avLst/>
          </a:prstGeom>
          <a:noFill/>
          <a:ln>
            <a:noFill/>
          </a:ln>
        </p:spPr>
        <p:txBody>
          <a:bodyPr wrap="square" rtlCol="0">
            <a:spAutoFit/>
          </a:bodyPr>
          <a:lstStyle/>
          <a:p>
            <a:r>
              <a:rPr lang="zh-CN" altLang="en-US" dirty="0"/>
              <a:t>步行街</a:t>
            </a:r>
          </a:p>
        </p:txBody>
      </p:sp>
      <p:sp>
        <p:nvSpPr>
          <p:cNvPr id="12" name="TextBox 11"/>
          <p:cNvSpPr txBox="1"/>
          <p:nvPr/>
        </p:nvSpPr>
        <p:spPr>
          <a:xfrm>
            <a:off x="1202989" y="3202976"/>
            <a:ext cx="1224136" cy="369332"/>
          </a:xfrm>
          <a:prstGeom prst="rect">
            <a:avLst/>
          </a:prstGeom>
          <a:noFill/>
          <a:ln>
            <a:noFill/>
          </a:ln>
        </p:spPr>
        <p:txBody>
          <a:bodyPr wrap="square" rtlCol="0">
            <a:spAutoFit/>
          </a:bodyPr>
          <a:lstStyle/>
          <a:p>
            <a:r>
              <a:rPr lang="zh-CN" altLang="en-US" dirty="0" smtClean="0"/>
              <a:t>公共场所</a:t>
            </a:r>
            <a:endParaRPr lang="zh-CN" altLang="en-US" dirty="0"/>
          </a:p>
        </p:txBody>
      </p:sp>
      <p:sp>
        <p:nvSpPr>
          <p:cNvPr id="13" name="右箭头 12"/>
          <p:cNvSpPr/>
          <p:nvPr/>
        </p:nvSpPr>
        <p:spPr>
          <a:xfrm rot="1934449">
            <a:off x="4825273" y="3755997"/>
            <a:ext cx="1458982"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右箭头 13"/>
          <p:cNvSpPr/>
          <p:nvPr/>
        </p:nvSpPr>
        <p:spPr>
          <a:xfrm rot="12646928">
            <a:off x="2819998" y="2622085"/>
            <a:ext cx="1390149" cy="282376"/>
          </a:xfrm>
          <a:prstGeom prst="rightArrow">
            <a:avLst>
              <a:gd name="adj1" fmla="val 50000"/>
              <a:gd name="adj2" fmla="val 6024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右箭头 14"/>
          <p:cNvSpPr/>
          <p:nvPr/>
        </p:nvSpPr>
        <p:spPr>
          <a:xfrm rot="8526797">
            <a:off x="2826319" y="3673912"/>
            <a:ext cx="1458982"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TextBox 15"/>
          <p:cNvSpPr txBox="1"/>
          <p:nvPr/>
        </p:nvSpPr>
        <p:spPr>
          <a:xfrm>
            <a:off x="6406566" y="3018310"/>
            <a:ext cx="1224136" cy="369332"/>
          </a:xfrm>
          <a:prstGeom prst="rect">
            <a:avLst/>
          </a:prstGeom>
          <a:noFill/>
          <a:ln>
            <a:noFill/>
          </a:ln>
        </p:spPr>
        <p:txBody>
          <a:bodyPr wrap="square" rtlCol="0">
            <a:spAutoFit/>
          </a:bodyPr>
          <a:lstStyle/>
          <a:p>
            <a:r>
              <a:rPr lang="zh-CN" altLang="en-US" dirty="0" smtClean="0"/>
              <a:t>大厦内部</a:t>
            </a:r>
            <a:endParaRPr lang="zh-CN" altLang="en-US" dirty="0"/>
          </a:p>
        </p:txBody>
      </p:sp>
    </p:spTree>
    <p:extLst>
      <p:ext uri="{BB962C8B-B14F-4D97-AF65-F5344CB8AC3E}">
        <p14:creationId xmlns:p14="http://schemas.microsoft.com/office/powerpoint/2010/main" val="45562824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004048" y="5715000"/>
            <a:ext cx="4139952" cy="1143000"/>
          </a:xfrm>
        </p:spPr>
        <p:txBody>
          <a:bodyPr/>
          <a:lstStyle/>
          <a:p>
            <a:r>
              <a:rPr lang="zh-CN" altLang="en-US" dirty="0" smtClean="0"/>
              <a:t>运动点</a:t>
            </a:r>
            <a:r>
              <a:rPr lang="zh-CN" altLang="en-US" dirty="0" smtClean="0"/>
              <a:t>团</a:t>
            </a:r>
            <a:r>
              <a:rPr lang="zh-CN" altLang="en-US" dirty="0"/>
              <a:t>跟踪</a:t>
            </a:r>
            <a:endParaRPr lang="zh-CN" altLang="en-US" dirty="0"/>
          </a:p>
        </p:txBody>
      </p:sp>
      <p:grpSp>
        <p:nvGrpSpPr>
          <p:cNvPr id="26" name="画布 10"/>
          <p:cNvGrpSpPr/>
          <p:nvPr/>
        </p:nvGrpSpPr>
        <p:grpSpPr>
          <a:xfrm>
            <a:off x="1534191" y="159064"/>
            <a:ext cx="6424611" cy="5138075"/>
            <a:chOff x="0" y="0"/>
            <a:chExt cx="5276850" cy="4180500"/>
          </a:xfrm>
        </p:grpSpPr>
        <p:sp>
          <p:nvSpPr>
            <p:cNvPr id="28" name="矩形 27"/>
            <p:cNvSpPr/>
            <p:nvPr/>
          </p:nvSpPr>
          <p:spPr>
            <a:xfrm>
              <a:off x="0" y="0"/>
              <a:ext cx="2581275" cy="1800225"/>
            </a:xfrm>
            <a:prstGeom prst="rect">
              <a:avLst/>
            </a:prstGeom>
            <a:noFill/>
            <a:ln w="19050" cap="flat" cmpd="sng" algn="ctr">
              <a:solidFill>
                <a:sysClr val="windowText" lastClr="000000"/>
              </a:solid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endParaRPr>
            </a:p>
          </p:txBody>
        </p:sp>
        <p:sp>
          <p:nvSpPr>
            <p:cNvPr id="29" name="矩形 28"/>
            <p:cNvSpPr/>
            <p:nvPr/>
          </p:nvSpPr>
          <p:spPr>
            <a:xfrm>
              <a:off x="342900" y="266700"/>
              <a:ext cx="523875" cy="514349"/>
            </a:xfrm>
            <a:prstGeom prst="rect">
              <a:avLst/>
            </a:prstGeom>
            <a:noFill/>
            <a:ln w="25400" cap="flat" cmpd="sng" algn="ctr">
              <a:solidFill>
                <a:sysClr val="windowText" lastClr="000000"/>
              </a:solidFill>
              <a:prstDash val="dash"/>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endParaRPr>
            </a:p>
          </p:txBody>
        </p:sp>
        <p:sp>
          <p:nvSpPr>
            <p:cNvPr id="30" name="矩形 29"/>
            <p:cNvSpPr/>
            <p:nvPr/>
          </p:nvSpPr>
          <p:spPr>
            <a:xfrm>
              <a:off x="428625" y="371473"/>
              <a:ext cx="542925" cy="514351"/>
            </a:xfrm>
            <a:prstGeom prst="rect">
              <a:avLst/>
            </a:prstGeom>
            <a:noFill/>
            <a:ln w="25400" cap="flat" cmpd="sng" algn="ctr">
              <a:solidFill>
                <a:sysClr val="windowText" lastClr="000000"/>
              </a:solid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endParaRPr>
            </a:p>
          </p:txBody>
        </p:sp>
        <p:sp>
          <p:nvSpPr>
            <p:cNvPr id="31" name="矩形 30"/>
            <p:cNvSpPr/>
            <p:nvPr/>
          </p:nvSpPr>
          <p:spPr>
            <a:xfrm>
              <a:off x="2657475" y="0"/>
              <a:ext cx="2619375" cy="1800225"/>
            </a:xfrm>
            <a:prstGeom prst="rect">
              <a:avLst/>
            </a:prstGeom>
            <a:noFill/>
            <a:ln w="19050" cap="flat" cmpd="sng" algn="ctr">
              <a:solidFill>
                <a:sysClr val="windowText" lastClr="000000"/>
              </a:solid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endParaRPr>
            </a:p>
          </p:txBody>
        </p:sp>
        <p:sp>
          <p:nvSpPr>
            <p:cNvPr id="32" name="矩形 31"/>
            <p:cNvSpPr/>
            <p:nvPr/>
          </p:nvSpPr>
          <p:spPr>
            <a:xfrm>
              <a:off x="3286125" y="428625"/>
              <a:ext cx="1228725" cy="685799"/>
            </a:xfrm>
            <a:prstGeom prst="rect">
              <a:avLst/>
            </a:prstGeom>
            <a:noFill/>
            <a:ln w="25400" cap="flat" cmpd="sng" algn="ctr">
              <a:solidFill>
                <a:sysClr val="windowText" lastClr="000000"/>
              </a:solidFill>
              <a:prstDash val="dash"/>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endParaRPr>
            </a:p>
          </p:txBody>
        </p:sp>
        <p:sp>
          <p:nvSpPr>
            <p:cNvPr id="33" name="矩形 32"/>
            <p:cNvSpPr/>
            <p:nvPr/>
          </p:nvSpPr>
          <p:spPr>
            <a:xfrm>
              <a:off x="3143251" y="561973"/>
              <a:ext cx="666750" cy="657225"/>
            </a:xfrm>
            <a:prstGeom prst="rect">
              <a:avLst/>
            </a:prstGeom>
            <a:noFill/>
            <a:ln w="25400" cap="flat" cmpd="sng" algn="ctr">
              <a:solidFill>
                <a:sysClr val="windowText" lastClr="000000"/>
              </a:solid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endParaRPr>
            </a:p>
          </p:txBody>
        </p:sp>
        <p:sp>
          <p:nvSpPr>
            <p:cNvPr id="34" name="矩形 33"/>
            <p:cNvSpPr/>
            <p:nvPr/>
          </p:nvSpPr>
          <p:spPr>
            <a:xfrm>
              <a:off x="3933825" y="561974"/>
              <a:ext cx="733425" cy="657225"/>
            </a:xfrm>
            <a:prstGeom prst="rect">
              <a:avLst/>
            </a:prstGeom>
            <a:noFill/>
            <a:ln w="25400" cap="flat" cmpd="sng" algn="ctr">
              <a:solidFill>
                <a:sysClr val="windowText" lastClr="000000"/>
              </a:solid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a:ea typeface="宋体"/>
              </a:endParaRPr>
            </a:p>
          </p:txBody>
        </p:sp>
        <p:sp>
          <p:nvSpPr>
            <p:cNvPr id="35" name="矩形 34"/>
            <p:cNvSpPr/>
            <p:nvPr/>
          </p:nvSpPr>
          <p:spPr>
            <a:xfrm>
              <a:off x="0" y="2209799"/>
              <a:ext cx="2581275" cy="1666876"/>
            </a:xfrm>
            <a:prstGeom prst="rect">
              <a:avLst/>
            </a:prstGeom>
            <a:noFill/>
            <a:ln w="19050" cap="flat" cmpd="sng" algn="ctr">
              <a:solidFill>
                <a:sysClr val="windowText" lastClr="000000"/>
              </a:solid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endParaRPr>
            </a:p>
          </p:txBody>
        </p:sp>
        <p:sp>
          <p:nvSpPr>
            <p:cNvPr id="36" name="矩形 35"/>
            <p:cNvSpPr/>
            <p:nvPr/>
          </p:nvSpPr>
          <p:spPr>
            <a:xfrm>
              <a:off x="485775" y="2447925"/>
              <a:ext cx="590550" cy="561975"/>
            </a:xfrm>
            <a:prstGeom prst="rect">
              <a:avLst/>
            </a:prstGeom>
            <a:noFill/>
            <a:ln w="25400" cap="flat" cmpd="sng" algn="ctr">
              <a:solidFill>
                <a:sysClr val="windowText" lastClr="000000"/>
              </a:solidFill>
              <a:prstDash val="dash"/>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endParaRPr>
            </a:p>
          </p:txBody>
        </p:sp>
        <p:sp>
          <p:nvSpPr>
            <p:cNvPr id="37" name="矩形 36"/>
            <p:cNvSpPr/>
            <p:nvPr/>
          </p:nvSpPr>
          <p:spPr>
            <a:xfrm>
              <a:off x="1162050" y="2447925"/>
              <a:ext cx="904875" cy="561975"/>
            </a:xfrm>
            <a:prstGeom prst="rect">
              <a:avLst/>
            </a:prstGeom>
            <a:noFill/>
            <a:ln w="25400" cap="flat" cmpd="sng" algn="ctr">
              <a:solidFill>
                <a:sysClr val="windowText" lastClr="000000"/>
              </a:solidFill>
              <a:prstDash val="dash"/>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endParaRPr>
            </a:p>
          </p:txBody>
        </p:sp>
        <p:sp>
          <p:nvSpPr>
            <p:cNvPr id="38" name="矩形 37"/>
            <p:cNvSpPr/>
            <p:nvPr/>
          </p:nvSpPr>
          <p:spPr>
            <a:xfrm>
              <a:off x="542925" y="2581276"/>
              <a:ext cx="1419225" cy="552450"/>
            </a:xfrm>
            <a:prstGeom prst="rect">
              <a:avLst/>
            </a:prstGeom>
            <a:noFill/>
            <a:ln w="25400" cap="flat" cmpd="sng" algn="ctr">
              <a:solidFill>
                <a:sysClr val="windowText" lastClr="000000"/>
              </a:solid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endParaRPr>
            </a:p>
          </p:txBody>
        </p:sp>
        <p:sp>
          <p:nvSpPr>
            <p:cNvPr id="39" name="矩形 38"/>
            <p:cNvSpPr/>
            <p:nvPr/>
          </p:nvSpPr>
          <p:spPr>
            <a:xfrm>
              <a:off x="2657475" y="2209799"/>
              <a:ext cx="2619375" cy="1666876"/>
            </a:xfrm>
            <a:prstGeom prst="rect">
              <a:avLst/>
            </a:prstGeom>
            <a:noFill/>
            <a:ln w="19050" cap="flat" cmpd="sng" algn="ctr">
              <a:solidFill>
                <a:sysClr val="windowText" lastClr="000000"/>
              </a:solid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endParaRPr>
            </a:p>
          </p:txBody>
        </p:sp>
        <p:sp>
          <p:nvSpPr>
            <p:cNvPr id="40" name="矩形 39"/>
            <p:cNvSpPr/>
            <p:nvPr/>
          </p:nvSpPr>
          <p:spPr>
            <a:xfrm>
              <a:off x="2819400" y="2305049"/>
              <a:ext cx="533400" cy="561975"/>
            </a:xfrm>
            <a:prstGeom prst="rect">
              <a:avLst/>
            </a:prstGeom>
            <a:noFill/>
            <a:ln w="25400" cap="flat" cmpd="sng" algn="ctr">
              <a:solidFill>
                <a:sysClr val="windowText" lastClr="000000"/>
              </a:solidFill>
              <a:prstDash val="dash"/>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endParaRPr>
            </a:p>
          </p:txBody>
        </p:sp>
        <p:sp>
          <p:nvSpPr>
            <p:cNvPr id="41" name="矩形 40"/>
            <p:cNvSpPr/>
            <p:nvPr/>
          </p:nvSpPr>
          <p:spPr>
            <a:xfrm>
              <a:off x="4562475" y="3228976"/>
              <a:ext cx="542925" cy="523874"/>
            </a:xfrm>
            <a:prstGeom prst="rect">
              <a:avLst/>
            </a:prstGeom>
            <a:noFill/>
            <a:ln w="25400" cap="flat" cmpd="sng" algn="ctr">
              <a:solidFill>
                <a:sysClr val="windowText" lastClr="000000"/>
              </a:solidFill>
              <a:prstDash val="dash"/>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endParaRPr>
            </a:p>
          </p:txBody>
        </p:sp>
        <p:sp>
          <p:nvSpPr>
            <p:cNvPr id="42" name="矩形 41"/>
            <p:cNvSpPr/>
            <p:nvPr/>
          </p:nvSpPr>
          <p:spPr>
            <a:xfrm>
              <a:off x="3514725" y="2628901"/>
              <a:ext cx="895350" cy="809624"/>
            </a:xfrm>
            <a:prstGeom prst="rect">
              <a:avLst/>
            </a:prstGeom>
            <a:noFill/>
            <a:ln w="25400" cap="flat" cmpd="sng" algn="ctr">
              <a:solidFill>
                <a:sysClr val="windowText" lastClr="000000"/>
              </a:solid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endParaRPr>
            </a:p>
          </p:txBody>
        </p:sp>
        <p:cxnSp>
          <p:nvCxnSpPr>
            <p:cNvPr id="43" name="直接箭头连接符 42"/>
            <p:cNvCxnSpPr/>
            <p:nvPr/>
          </p:nvCxnSpPr>
          <p:spPr>
            <a:xfrm flipH="1" flipV="1">
              <a:off x="4210050" y="3133726"/>
              <a:ext cx="666750" cy="390524"/>
            </a:xfrm>
            <a:prstGeom prst="straightConnector1">
              <a:avLst/>
            </a:prstGeom>
            <a:noFill/>
            <a:ln w="9525" cap="flat" cmpd="sng" algn="ctr">
              <a:solidFill>
                <a:sysClr val="windowText" lastClr="000000"/>
              </a:solidFill>
              <a:prstDash val="solid"/>
              <a:tailEnd type="arrow"/>
            </a:ln>
            <a:effectLst/>
          </p:spPr>
        </p:cxnSp>
        <p:cxnSp>
          <p:nvCxnSpPr>
            <p:cNvPr id="44" name="直接箭头连接符 43"/>
            <p:cNvCxnSpPr/>
            <p:nvPr/>
          </p:nvCxnSpPr>
          <p:spPr>
            <a:xfrm>
              <a:off x="3067050" y="2581276"/>
              <a:ext cx="742951" cy="428624"/>
            </a:xfrm>
            <a:prstGeom prst="straightConnector1">
              <a:avLst/>
            </a:prstGeom>
            <a:noFill/>
            <a:ln w="9525" cap="flat" cmpd="sng" algn="ctr">
              <a:solidFill>
                <a:sysClr val="windowText" lastClr="000000"/>
              </a:solidFill>
              <a:prstDash val="solid"/>
              <a:tailEnd type="arrow"/>
            </a:ln>
            <a:effectLst/>
          </p:spPr>
        </p:cxnSp>
        <p:cxnSp>
          <p:nvCxnSpPr>
            <p:cNvPr id="45" name="直接箭头连接符 44"/>
            <p:cNvCxnSpPr/>
            <p:nvPr/>
          </p:nvCxnSpPr>
          <p:spPr>
            <a:xfrm flipH="1">
              <a:off x="3457575" y="809625"/>
              <a:ext cx="190501" cy="771525"/>
            </a:xfrm>
            <a:prstGeom prst="straightConnector1">
              <a:avLst/>
            </a:prstGeom>
            <a:noFill/>
            <a:ln w="9525" cap="flat" cmpd="sng" algn="ctr">
              <a:solidFill>
                <a:sysClr val="windowText" lastClr="000000"/>
              </a:solidFill>
              <a:prstDash val="solid"/>
              <a:tailEnd type="arrow"/>
            </a:ln>
            <a:effectLst/>
          </p:spPr>
        </p:cxnSp>
        <p:cxnSp>
          <p:nvCxnSpPr>
            <p:cNvPr id="46" name="直接箭头连接符 45"/>
            <p:cNvCxnSpPr/>
            <p:nvPr/>
          </p:nvCxnSpPr>
          <p:spPr>
            <a:xfrm>
              <a:off x="4210050" y="762000"/>
              <a:ext cx="304800" cy="819150"/>
            </a:xfrm>
            <a:prstGeom prst="straightConnector1">
              <a:avLst/>
            </a:prstGeom>
            <a:noFill/>
            <a:ln w="9525" cap="flat" cmpd="sng" algn="ctr">
              <a:solidFill>
                <a:sysClr val="windowText" lastClr="000000"/>
              </a:solidFill>
              <a:prstDash val="solid"/>
              <a:tailEnd type="arrow"/>
            </a:ln>
            <a:effectLst/>
          </p:spPr>
        </p:cxnSp>
        <p:cxnSp>
          <p:nvCxnSpPr>
            <p:cNvPr id="47" name="直接箭头连接符 46"/>
            <p:cNvCxnSpPr/>
            <p:nvPr/>
          </p:nvCxnSpPr>
          <p:spPr>
            <a:xfrm>
              <a:off x="542925" y="476250"/>
              <a:ext cx="533400" cy="523875"/>
            </a:xfrm>
            <a:prstGeom prst="straightConnector1">
              <a:avLst/>
            </a:prstGeom>
            <a:noFill/>
            <a:ln w="9525" cap="flat" cmpd="sng" algn="ctr">
              <a:solidFill>
                <a:sysClr val="windowText" lastClr="000000"/>
              </a:solidFill>
              <a:prstDash val="solid"/>
              <a:tailEnd type="arrow"/>
            </a:ln>
            <a:effectLst/>
          </p:spPr>
        </p:cxnSp>
        <p:cxnSp>
          <p:nvCxnSpPr>
            <p:cNvPr id="48" name="直接箭头连接符 47"/>
            <p:cNvCxnSpPr/>
            <p:nvPr/>
          </p:nvCxnSpPr>
          <p:spPr>
            <a:xfrm>
              <a:off x="819150" y="2714625"/>
              <a:ext cx="104775" cy="723900"/>
            </a:xfrm>
            <a:prstGeom prst="straightConnector1">
              <a:avLst/>
            </a:prstGeom>
            <a:noFill/>
            <a:ln w="9525" cap="flat" cmpd="sng" algn="ctr">
              <a:solidFill>
                <a:sysClr val="windowText" lastClr="000000"/>
              </a:solidFill>
              <a:prstDash val="solid"/>
              <a:tailEnd type="arrow"/>
            </a:ln>
            <a:effectLst/>
          </p:spPr>
        </p:cxnSp>
        <p:cxnSp>
          <p:nvCxnSpPr>
            <p:cNvPr id="49" name="直接箭头连接符 48"/>
            <p:cNvCxnSpPr/>
            <p:nvPr/>
          </p:nvCxnSpPr>
          <p:spPr>
            <a:xfrm flipH="1">
              <a:off x="1543050" y="2714625"/>
              <a:ext cx="47625" cy="609600"/>
            </a:xfrm>
            <a:prstGeom prst="straightConnector1">
              <a:avLst/>
            </a:prstGeom>
            <a:noFill/>
            <a:ln w="9525" cap="flat" cmpd="sng" algn="ctr">
              <a:solidFill>
                <a:sysClr val="windowText" lastClr="000000"/>
              </a:solidFill>
              <a:prstDash val="solid"/>
              <a:tailEnd type="arrow"/>
            </a:ln>
            <a:effectLst/>
          </p:spPr>
        </p:cxnSp>
        <p:sp>
          <p:nvSpPr>
            <p:cNvPr id="50" name="文本框 114"/>
            <p:cNvSpPr txBox="1"/>
            <p:nvPr/>
          </p:nvSpPr>
          <p:spPr>
            <a:xfrm>
              <a:off x="1123950" y="1752601"/>
              <a:ext cx="409575" cy="304800"/>
            </a:xfrm>
            <a:prstGeom prst="rect">
              <a:avLst/>
            </a:prstGeom>
            <a:noFill/>
            <a:ln w="6350">
              <a:noFill/>
            </a:ln>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lvl="0" indent="0" algn="just"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ysClr val="windowText" lastClr="000000"/>
                  </a:solidFill>
                  <a:effectLst/>
                  <a:uLnTx/>
                  <a:uFillTx/>
                  <a:latin typeface="Times New Roman"/>
                  <a:cs typeface="宋体"/>
                </a:rPr>
                <a:t>(a)</a:t>
              </a:r>
              <a:endParaRPr kumimoji="0" lang="zh-CN" altLang="en-US" b="0" i="0" u="none" strike="noStrike" kern="0" cap="none" spc="0" normalizeH="0" baseline="0" noProof="0" dirty="0">
                <a:ln>
                  <a:noFill/>
                </a:ln>
                <a:solidFill>
                  <a:sysClr val="windowText" lastClr="000000"/>
                </a:solidFill>
                <a:effectLst/>
                <a:uLnTx/>
                <a:uFillTx/>
                <a:latin typeface="宋体"/>
                <a:ea typeface="宋体"/>
                <a:cs typeface="宋体"/>
              </a:endParaRPr>
            </a:p>
          </p:txBody>
        </p:sp>
        <p:sp>
          <p:nvSpPr>
            <p:cNvPr id="51" name="文本框 114"/>
            <p:cNvSpPr txBox="1"/>
            <p:nvPr/>
          </p:nvSpPr>
          <p:spPr>
            <a:xfrm>
              <a:off x="3790951" y="1771650"/>
              <a:ext cx="409575" cy="304800"/>
            </a:xfrm>
            <a:prstGeom prst="rect">
              <a:avLst/>
            </a:prstGeom>
            <a:noFill/>
            <a:ln w="6350">
              <a:noFill/>
            </a:ln>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lvl="0" indent="0" algn="just"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ysClr val="windowText" lastClr="000000"/>
                  </a:solidFill>
                  <a:effectLst/>
                  <a:uLnTx/>
                  <a:uFillTx/>
                  <a:latin typeface="Times New Roman"/>
                  <a:cs typeface="宋体"/>
                </a:rPr>
                <a:t>(b)</a:t>
              </a:r>
              <a:endParaRPr kumimoji="0" lang="zh-CN" altLang="en-US" b="0" i="0" u="none" strike="noStrike" kern="0" cap="none" spc="0" normalizeH="0" baseline="0" noProof="0" dirty="0">
                <a:ln>
                  <a:noFill/>
                </a:ln>
                <a:solidFill>
                  <a:sysClr val="windowText" lastClr="000000"/>
                </a:solidFill>
                <a:effectLst/>
                <a:uLnTx/>
                <a:uFillTx/>
                <a:latin typeface="宋体"/>
                <a:ea typeface="宋体"/>
                <a:cs typeface="宋体"/>
              </a:endParaRPr>
            </a:p>
          </p:txBody>
        </p:sp>
        <p:sp>
          <p:nvSpPr>
            <p:cNvPr id="52" name="文本框 114"/>
            <p:cNvSpPr txBox="1"/>
            <p:nvPr/>
          </p:nvSpPr>
          <p:spPr>
            <a:xfrm>
              <a:off x="1076325" y="3875700"/>
              <a:ext cx="409575" cy="304800"/>
            </a:xfrm>
            <a:prstGeom prst="rect">
              <a:avLst/>
            </a:prstGeom>
            <a:noFill/>
            <a:ln w="6350">
              <a:noFill/>
            </a:ln>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lvl="0" indent="0" algn="just"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ysClr val="windowText" lastClr="000000"/>
                  </a:solidFill>
                  <a:effectLst/>
                  <a:uLnTx/>
                  <a:uFillTx/>
                  <a:latin typeface="Times New Roman"/>
                  <a:cs typeface="宋体"/>
                </a:rPr>
                <a:t>(c)</a:t>
              </a:r>
              <a:endParaRPr kumimoji="0" lang="zh-CN" altLang="en-US" b="0" i="0" u="none" strike="noStrike" kern="0" cap="none" spc="0" normalizeH="0" baseline="0" noProof="0" dirty="0">
                <a:ln>
                  <a:noFill/>
                </a:ln>
                <a:solidFill>
                  <a:sysClr val="windowText" lastClr="000000"/>
                </a:solidFill>
                <a:effectLst/>
                <a:uLnTx/>
                <a:uFillTx/>
                <a:latin typeface="宋体"/>
                <a:ea typeface="宋体"/>
                <a:cs typeface="宋体"/>
              </a:endParaRPr>
            </a:p>
          </p:txBody>
        </p:sp>
        <p:sp>
          <p:nvSpPr>
            <p:cNvPr id="53" name="文本框 114"/>
            <p:cNvSpPr txBox="1"/>
            <p:nvPr/>
          </p:nvSpPr>
          <p:spPr>
            <a:xfrm>
              <a:off x="3809025" y="3875700"/>
              <a:ext cx="409575" cy="304800"/>
            </a:xfrm>
            <a:prstGeom prst="rect">
              <a:avLst/>
            </a:prstGeom>
            <a:noFill/>
            <a:ln w="6350">
              <a:noFill/>
            </a:ln>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lvl="0" indent="0" algn="just"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ysClr val="windowText" lastClr="000000"/>
                  </a:solidFill>
                  <a:effectLst/>
                  <a:uLnTx/>
                  <a:uFillTx/>
                  <a:latin typeface="Times New Roman"/>
                  <a:cs typeface="宋体"/>
                </a:rPr>
                <a:t>(d)</a:t>
              </a:r>
              <a:endParaRPr kumimoji="0" lang="zh-CN" altLang="en-US" b="0" i="0" u="none" strike="noStrike" kern="0" cap="none" spc="0" normalizeH="0" baseline="0" noProof="0" dirty="0">
                <a:ln>
                  <a:noFill/>
                </a:ln>
                <a:solidFill>
                  <a:sysClr val="windowText" lastClr="000000"/>
                </a:solidFill>
                <a:effectLst/>
                <a:uLnTx/>
                <a:uFillTx/>
                <a:latin typeface="宋体"/>
                <a:ea typeface="宋体"/>
                <a:cs typeface="宋体"/>
              </a:endParaRPr>
            </a:p>
          </p:txBody>
        </p:sp>
        <p:sp>
          <p:nvSpPr>
            <p:cNvPr id="55" name="文本框 114"/>
            <p:cNvSpPr txBox="1"/>
            <p:nvPr/>
          </p:nvSpPr>
          <p:spPr>
            <a:xfrm>
              <a:off x="70210" y="82652"/>
              <a:ext cx="333375" cy="304800"/>
            </a:xfrm>
            <a:prstGeom prst="rect">
              <a:avLst/>
            </a:prstGeom>
            <a:noFill/>
            <a:ln w="6350">
              <a:noFill/>
            </a:ln>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lvl="0" indent="0" algn="just"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ysClr val="windowText" lastClr="000000"/>
                  </a:solidFill>
                  <a:effectLst/>
                  <a:uLnTx/>
                  <a:uFillTx/>
                  <a:latin typeface="Times New Roman"/>
                  <a:cs typeface="宋体"/>
                </a:rPr>
                <a:t>A</a:t>
              </a:r>
              <a:endParaRPr kumimoji="0" lang="zh-CN" altLang="en-US" b="0" i="0" u="none" strike="noStrike" kern="0" cap="none" spc="0" normalizeH="0" baseline="0" noProof="0" dirty="0">
                <a:ln>
                  <a:noFill/>
                </a:ln>
                <a:solidFill>
                  <a:sysClr val="windowText" lastClr="000000"/>
                </a:solidFill>
                <a:effectLst/>
                <a:uLnTx/>
                <a:uFillTx/>
                <a:latin typeface="宋体"/>
                <a:ea typeface="宋体"/>
                <a:cs typeface="宋体"/>
              </a:endParaRPr>
            </a:p>
          </p:txBody>
        </p:sp>
        <p:sp>
          <p:nvSpPr>
            <p:cNvPr id="56" name="文本框 114"/>
            <p:cNvSpPr txBox="1"/>
            <p:nvPr/>
          </p:nvSpPr>
          <p:spPr>
            <a:xfrm>
              <a:off x="638175" y="865798"/>
              <a:ext cx="333375" cy="304800"/>
            </a:xfrm>
            <a:prstGeom prst="rect">
              <a:avLst/>
            </a:prstGeom>
            <a:noFill/>
            <a:ln w="6350">
              <a:noFill/>
            </a:ln>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lvl="0" indent="0" algn="just"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ysClr val="windowText" lastClr="000000"/>
                  </a:solidFill>
                  <a:effectLst/>
                  <a:uLnTx/>
                  <a:uFillTx/>
                  <a:latin typeface="Times New Roman"/>
                  <a:cs typeface="宋体"/>
                </a:rPr>
                <a:t>B</a:t>
              </a:r>
              <a:endParaRPr kumimoji="0" lang="zh-CN" altLang="en-US" b="0" i="0" u="none" strike="noStrike" kern="0" cap="none" spc="0" normalizeH="0" baseline="0" noProof="0" dirty="0">
                <a:ln>
                  <a:noFill/>
                </a:ln>
                <a:solidFill>
                  <a:sysClr val="windowText" lastClr="000000"/>
                </a:solidFill>
                <a:effectLst/>
                <a:uLnTx/>
                <a:uFillTx/>
                <a:latin typeface="宋体"/>
                <a:ea typeface="宋体"/>
                <a:cs typeface="宋体"/>
              </a:endParaRPr>
            </a:p>
          </p:txBody>
        </p:sp>
        <p:sp>
          <p:nvSpPr>
            <p:cNvPr id="57" name="文本框 114"/>
            <p:cNvSpPr txBox="1"/>
            <p:nvPr/>
          </p:nvSpPr>
          <p:spPr>
            <a:xfrm>
              <a:off x="3724275" y="141240"/>
              <a:ext cx="333375" cy="304800"/>
            </a:xfrm>
            <a:prstGeom prst="rect">
              <a:avLst/>
            </a:prstGeom>
            <a:noFill/>
            <a:ln w="6350">
              <a:noFill/>
            </a:ln>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lvl="0" indent="0" algn="just"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ysClr val="windowText" lastClr="000000"/>
                  </a:solidFill>
                  <a:effectLst/>
                  <a:uLnTx/>
                  <a:uFillTx/>
                  <a:latin typeface="Times New Roman"/>
                  <a:cs typeface="宋体"/>
                </a:rPr>
                <a:t>A</a:t>
              </a:r>
              <a:endParaRPr kumimoji="0" lang="zh-CN" altLang="en-US" b="0" i="0" u="none" strike="noStrike" kern="0" cap="none" spc="0" normalizeH="0" baseline="0" noProof="0" dirty="0">
                <a:ln>
                  <a:noFill/>
                </a:ln>
                <a:solidFill>
                  <a:sysClr val="windowText" lastClr="000000"/>
                </a:solidFill>
                <a:effectLst/>
                <a:uLnTx/>
                <a:uFillTx/>
                <a:latin typeface="宋体"/>
                <a:ea typeface="宋体"/>
                <a:cs typeface="宋体"/>
              </a:endParaRPr>
            </a:p>
          </p:txBody>
        </p:sp>
        <p:sp>
          <p:nvSpPr>
            <p:cNvPr id="58" name="文本框 114"/>
            <p:cNvSpPr txBox="1"/>
            <p:nvPr/>
          </p:nvSpPr>
          <p:spPr>
            <a:xfrm>
              <a:off x="2905125" y="761024"/>
              <a:ext cx="333375" cy="304800"/>
            </a:xfrm>
            <a:prstGeom prst="rect">
              <a:avLst/>
            </a:prstGeom>
            <a:noFill/>
            <a:ln w="6350">
              <a:noFill/>
            </a:ln>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lvl="0" indent="0" algn="just"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ysClr val="windowText" lastClr="000000"/>
                  </a:solidFill>
                  <a:effectLst/>
                  <a:uLnTx/>
                  <a:uFillTx/>
                  <a:latin typeface="Times New Roman"/>
                  <a:cs typeface="宋体"/>
                </a:rPr>
                <a:t>B</a:t>
              </a:r>
              <a:endParaRPr kumimoji="0" lang="zh-CN" altLang="en-US" b="0" i="0" u="none" strike="noStrike" kern="0" cap="none" spc="0" normalizeH="0" baseline="0" noProof="0" dirty="0">
                <a:ln>
                  <a:noFill/>
                </a:ln>
                <a:solidFill>
                  <a:sysClr val="windowText" lastClr="000000"/>
                </a:solidFill>
                <a:effectLst/>
                <a:uLnTx/>
                <a:uFillTx/>
                <a:latin typeface="宋体"/>
                <a:ea typeface="宋体"/>
                <a:cs typeface="宋体"/>
              </a:endParaRPr>
            </a:p>
          </p:txBody>
        </p:sp>
        <p:sp>
          <p:nvSpPr>
            <p:cNvPr id="59" name="文本框 114"/>
            <p:cNvSpPr txBox="1"/>
            <p:nvPr/>
          </p:nvSpPr>
          <p:spPr>
            <a:xfrm>
              <a:off x="4638675" y="714375"/>
              <a:ext cx="333375" cy="304800"/>
            </a:xfrm>
            <a:prstGeom prst="rect">
              <a:avLst/>
            </a:prstGeom>
            <a:noFill/>
            <a:ln w="6350">
              <a:noFill/>
            </a:ln>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lvl="0" indent="0" algn="just"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ysClr val="windowText" lastClr="000000"/>
                  </a:solidFill>
                  <a:effectLst/>
                  <a:uLnTx/>
                  <a:uFillTx/>
                  <a:latin typeface="Times New Roman"/>
                  <a:cs typeface="宋体"/>
                </a:rPr>
                <a:t>C</a:t>
              </a:r>
              <a:endParaRPr kumimoji="0" lang="zh-CN" altLang="en-US" b="0" i="0" u="none" strike="noStrike" kern="0" cap="none" spc="0" normalizeH="0" baseline="0" noProof="0" dirty="0">
                <a:ln>
                  <a:noFill/>
                </a:ln>
                <a:solidFill>
                  <a:sysClr val="windowText" lastClr="000000"/>
                </a:solidFill>
                <a:effectLst/>
                <a:uLnTx/>
                <a:uFillTx/>
                <a:latin typeface="宋体"/>
                <a:ea typeface="宋体"/>
                <a:cs typeface="宋体"/>
              </a:endParaRPr>
            </a:p>
          </p:txBody>
        </p:sp>
        <p:sp>
          <p:nvSpPr>
            <p:cNvPr id="60" name="文本框 114"/>
            <p:cNvSpPr txBox="1"/>
            <p:nvPr/>
          </p:nvSpPr>
          <p:spPr>
            <a:xfrm>
              <a:off x="247641" y="2343152"/>
              <a:ext cx="276225" cy="304800"/>
            </a:xfrm>
            <a:prstGeom prst="rect">
              <a:avLst/>
            </a:prstGeom>
            <a:noFill/>
            <a:ln w="6350">
              <a:noFill/>
            </a:ln>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lvl="0" indent="0" algn="just"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ysClr val="windowText" lastClr="000000"/>
                  </a:solidFill>
                  <a:effectLst/>
                  <a:uLnTx/>
                  <a:uFillTx/>
                  <a:latin typeface="Times New Roman"/>
                  <a:cs typeface="宋体"/>
                </a:rPr>
                <a:t>A</a:t>
              </a:r>
              <a:endParaRPr kumimoji="0" lang="zh-CN" altLang="en-US" b="0" i="0" u="none" strike="noStrike" kern="0" cap="none" spc="0" normalizeH="0" baseline="0" noProof="0" dirty="0">
                <a:ln>
                  <a:noFill/>
                </a:ln>
                <a:solidFill>
                  <a:sysClr val="windowText" lastClr="000000"/>
                </a:solidFill>
                <a:effectLst/>
                <a:uLnTx/>
                <a:uFillTx/>
                <a:latin typeface="宋体"/>
                <a:ea typeface="宋体"/>
                <a:cs typeface="宋体"/>
              </a:endParaRPr>
            </a:p>
          </p:txBody>
        </p:sp>
        <p:sp>
          <p:nvSpPr>
            <p:cNvPr id="61" name="文本框 114"/>
            <p:cNvSpPr txBox="1"/>
            <p:nvPr/>
          </p:nvSpPr>
          <p:spPr>
            <a:xfrm>
              <a:off x="2066925" y="2305049"/>
              <a:ext cx="276225" cy="304800"/>
            </a:xfrm>
            <a:prstGeom prst="rect">
              <a:avLst/>
            </a:prstGeom>
            <a:noFill/>
            <a:ln w="6350">
              <a:noFill/>
            </a:ln>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lvl="0" indent="0" algn="just"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ysClr val="windowText" lastClr="000000"/>
                  </a:solidFill>
                  <a:effectLst/>
                  <a:uLnTx/>
                  <a:uFillTx/>
                  <a:latin typeface="Times New Roman"/>
                  <a:cs typeface="宋体"/>
                </a:rPr>
                <a:t>B</a:t>
              </a:r>
              <a:endParaRPr kumimoji="0" lang="zh-CN" altLang="en-US" b="0" i="0" u="none" strike="noStrike" kern="0" cap="none" spc="0" normalizeH="0" baseline="0" noProof="0" dirty="0">
                <a:ln>
                  <a:noFill/>
                </a:ln>
                <a:solidFill>
                  <a:sysClr val="windowText" lastClr="000000"/>
                </a:solidFill>
                <a:effectLst/>
                <a:uLnTx/>
                <a:uFillTx/>
                <a:latin typeface="宋体"/>
                <a:ea typeface="宋体"/>
                <a:cs typeface="宋体"/>
              </a:endParaRPr>
            </a:p>
          </p:txBody>
        </p:sp>
        <p:sp>
          <p:nvSpPr>
            <p:cNvPr id="62" name="文本框 114"/>
            <p:cNvSpPr txBox="1"/>
            <p:nvPr/>
          </p:nvSpPr>
          <p:spPr>
            <a:xfrm>
              <a:off x="1076325" y="3104175"/>
              <a:ext cx="276225" cy="304800"/>
            </a:xfrm>
            <a:prstGeom prst="rect">
              <a:avLst/>
            </a:prstGeom>
            <a:noFill/>
            <a:ln w="6350">
              <a:noFill/>
            </a:ln>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lvl="0" indent="0" algn="just"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ysClr val="windowText" lastClr="000000"/>
                  </a:solidFill>
                  <a:effectLst/>
                  <a:uLnTx/>
                  <a:uFillTx/>
                  <a:latin typeface="Times New Roman"/>
                  <a:cs typeface="宋体"/>
                </a:rPr>
                <a:t>C</a:t>
              </a:r>
              <a:endParaRPr kumimoji="0" lang="zh-CN" altLang="en-US" b="0" i="0" u="none" strike="noStrike" kern="0" cap="none" spc="0" normalizeH="0" baseline="0" noProof="0" dirty="0">
                <a:ln>
                  <a:noFill/>
                </a:ln>
                <a:solidFill>
                  <a:sysClr val="windowText" lastClr="000000"/>
                </a:solidFill>
                <a:effectLst/>
                <a:uLnTx/>
                <a:uFillTx/>
                <a:latin typeface="宋体"/>
                <a:ea typeface="宋体"/>
                <a:cs typeface="宋体"/>
              </a:endParaRPr>
            </a:p>
          </p:txBody>
        </p:sp>
        <p:sp>
          <p:nvSpPr>
            <p:cNvPr id="63" name="文本框 114"/>
            <p:cNvSpPr txBox="1"/>
            <p:nvPr/>
          </p:nvSpPr>
          <p:spPr>
            <a:xfrm>
              <a:off x="2867026" y="2799375"/>
              <a:ext cx="276225" cy="304800"/>
            </a:xfrm>
            <a:prstGeom prst="rect">
              <a:avLst/>
            </a:prstGeom>
            <a:noFill/>
            <a:ln w="6350">
              <a:noFill/>
            </a:ln>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lvl="0" indent="0" algn="just"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ysClr val="windowText" lastClr="000000"/>
                  </a:solidFill>
                  <a:effectLst/>
                  <a:uLnTx/>
                  <a:uFillTx/>
                  <a:latin typeface="Times New Roman"/>
                  <a:cs typeface="宋体"/>
                </a:rPr>
                <a:t>A</a:t>
              </a:r>
              <a:endParaRPr kumimoji="0" lang="zh-CN" altLang="en-US" b="0" i="0" u="none" strike="noStrike" kern="0" cap="none" spc="0" normalizeH="0" baseline="0" noProof="0" dirty="0">
                <a:ln>
                  <a:noFill/>
                </a:ln>
                <a:solidFill>
                  <a:sysClr val="windowText" lastClr="000000"/>
                </a:solidFill>
                <a:effectLst/>
                <a:uLnTx/>
                <a:uFillTx/>
                <a:latin typeface="宋体"/>
                <a:ea typeface="宋体"/>
                <a:cs typeface="宋体"/>
              </a:endParaRPr>
            </a:p>
          </p:txBody>
        </p:sp>
        <p:sp>
          <p:nvSpPr>
            <p:cNvPr id="64" name="文本框 114"/>
            <p:cNvSpPr txBox="1"/>
            <p:nvPr/>
          </p:nvSpPr>
          <p:spPr>
            <a:xfrm>
              <a:off x="4857750" y="2953463"/>
              <a:ext cx="276225" cy="304800"/>
            </a:xfrm>
            <a:prstGeom prst="rect">
              <a:avLst/>
            </a:prstGeom>
            <a:noFill/>
            <a:ln w="6350">
              <a:noFill/>
            </a:ln>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lvl="0" indent="0" algn="just"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ysClr val="windowText" lastClr="000000"/>
                  </a:solidFill>
                  <a:effectLst/>
                  <a:uLnTx/>
                  <a:uFillTx/>
                  <a:latin typeface="Times New Roman"/>
                  <a:cs typeface="宋体"/>
                </a:rPr>
                <a:t>B</a:t>
              </a:r>
              <a:endParaRPr kumimoji="0" lang="zh-CN" altLang="en-US" b="0" i="0" u="none" strike="noStrike" kern="0" cap="none" spc="0" normalizeH="0" baseline="0" noProof="0" dirty="0">
                <a:ln>
                  <a:noFill/>
                </a:ln>
                <a:solidFill>
                  <a:sysClr val="windowText" lastClr="000000"/>
                </a:solidFill>
                <a:effectLst/>
                <a:uLnTx/>
                <a:uFillTx/>
                <a:latin typeface="宋体"/>
                <a:ea typeface="宋体"/>
                <a:cs typeface="宋体"/>
              </a:endParaRPr>
            </a:p>
          </p:txBody>
        </p:sp>
        <p:sp>
          <p:nvSpPr>
            <p:cNvPr id="65" name="文本框 114"/>
            <p:cNvSpPr txBox="1"/>
            <p:nvPr/>
          </p:nvSpPr>
          <p:spPr>
            <a:xfrm>
              <a:off x="3638327" y="3410307"/>
              <a:ext cx="276225" cy="304800"/>
            </a:xfrm>
            <a:prstGeom prst="rect">
              <a:avLst/>
            </a:prstGeom>
            <a:noFill/>
            <a:ln w="6350">
              <a:noFill/>
            </a:ln>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lvl="0" indent="0" algn="just"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ysClr val="windowText" lastClr="000000"/>
                  </a:solidFill>
                  <a:effectLst/>
                  <a:uLnTx/>
                  <a:uFillTx/>
                  <a:latin typeface="Times New Roman"/>
                  <a:cs typeface="宋体"/>
                </a:rPr>
                <a:t>C</a:t>
              </a:r>
              <a:endParaRPr kumimoji="0" lang="zh-CN" altLang="en-US" b="0" i="0" u="none" strike="noStrike" kern="0" cap="none" spc="0" normalizeH="0" baseline="0" noProof="0" dirty="0">
                <a:ln>
                  <a:noFill/>
                </a:ln>
                <a:solidFill>
                  <a:sysClr val="windowText" lastClr="000000"/>
                </a:solidFill>
                <a:effectLst/>
                <a:uLnTx/>
                <a:uFillTx/>
                <a:latin typeface="宋体"/>
                <a:ea typeface="宋体"/>
                <a:cs typeface="宋体"/>
              </a:endParaRPr>
            </a:p>
          </p:txBody>
        </p:sp>
      </p:grpSp>
    </p:spTree>
    <p:extLst>
      <p:ext uri="{BB962C8B-B14F-4D97-AF65-F5344CB8AC3E}">
        <p14:creationId xmlns:p14="http://schemas.microsoft.com/office/powerpoint/2010/main" val="278213458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631489" y="5715000"/>
            <a:ext cx="6512511" cy="1143000"/>
          </a:xfrm>
        </p:spPr>
        <p:txBody>
          <a:bodyPr/>
          <a:lstStyle/>
          <a:p>
            <a:r>
              <a:rPr lang="zh-CN" altLang="en-US" dirty="0" smtClean="0"/>
              <a:t>运动事件记录</a:t>
            </a:r>
            <a:endParaRPr lang="zh-CN" altLang="en-US" dirty="0"/>
          </a:p>
        </p:txBody>
      </p:sp>
      <p:graphicFrame>
        <p:nvGraphicFramePr>
          <p:cNvPr id="4" name="表格 3"/>
          <p:cNvGraphicFramePr>
            <a:graphicFrameLocks noGrp="1"/>
          </p:cNvGraphicFramePr>
          <p:nvPr>
            <p:extLst>
              <p:ext uri="{D42A27DB-BD31-4B8C-83A1-F6EECF244321}">
                <p14:modId xmlns:p14="http://schemas.microsoft.com/office/powerpoint/2010/main" val="2919445578"/>
              </p:ext>
            </p:extLst>
          </p:nvPr>
        </p:nvGraphicFramePr>
        <p:xfrm>
          <a:off x="611560" y="1124744"/>
          <a:ext cx="8136904" cy="3888433"/>
        </p:xfrm>
        <a:graphic>
          <a:graphicData uri="http://schemas.openxmlformats.org/drawingml/2006/table">
            <a:tbl>
              <a:tblPr firstRow="1" firstCol="1" bandRow="1">
                <a:tableStyleId>{5C22544A-7EE6-4342-B048-85BDC9FD1C3A}</a:tableStyleId>
              </a:tblPr>
              <a:tblGrid>
                <a:gridCol w="2088232"/>
                <a:gridCol w="1512168"/>
                <a:gridCol w="4536504"/>
              </a:tblGrid>
              <a:tr h="753424">
                <a:tc>
                  <a:txBody>
                    <a:bodyPr/>
                    <a:lstStyle/>
                    <a:p>
                      <a:pPr algn="ctr">
                        <a:lnSpc>
                          <a:spcPct val="150000"/>
                        </a:lnSpc>
                        <a:spcAft>
                          <a:spcPts val="0"/>
                        </a:spcAft>
                      </a:pPr>
                      <a:r>
                        <a:rPr lang="zh-CN" sz="2000" kern="100" dirty="0">
                          <a:effectLst/>
                        </a:rPr>
                        <a:t>变量类型</a:t>
                      </a:r>
                      <a:endParaRPr lang="zh-CN" sz="2000" kern="100" dirty="0">
                        <a:effectLst/>
                        <a:latin typeface="Calibri"/>
                        <a:ea typeface="宋体"/>
                        <a:cs typeface="Times New Roman"/>
                      </a:endParaRPr>
                    </a:p>
                  </a:txBody>
                  <a:tcPr marL="68580" marR="68580" marT="0" marB="0"/>
                </a:tc>
                <a:tc>
                  <a:txBody>
                    <a:bodyPr/>
                    <a:lstStyle/>
                    <a:p>
                      <a:pPr algn="ctr">
                        <a:lnSpc>
                          <a:spcPct val="150000"/>
                        </a:lnSpc>
                        <a:spcAft>
                          <a:spcPts val="0"/>
                        </a:spcAft>
                      </a:pPr>
                      <a:r>
                        <a:rPr lang="zh-CN" sz="2000" kern="100">
                          <a:effectLst/>
                        </a:rPr>
                        <a:t>变量名</a:t>
                      </a:r>
                      <a:endParaRPr lang="zh-CN" sz="2000" kern="100">
                        <a:effectLst/>
                        <a:latin typeface="Calibri"/>
                        <a:ea typeface="宋体"/>
                        <a:cs typeface="Times New Roman"/>
                      </a:endParaRPr>
                    </a:p>
                  </a:txBody>
                  <a:tcPr marL="68580" marR="68580" marT="0" marB="0"/>
                </a:tc>
                <a:tc>
                  <a:txBody>
                    <a:bodyPr/>
                    <a:lstStyle/>
                    <a:p>
                      <a:pPr algn="ctr">
                        <a:lnSpc>
                          <a:spcPct val="150000"/>
                        </a:lnSpc>
                        <a:spcAft>
                          <a:spcPts val="0"/>
                        </a:spcAft>
                      </a:pPr>
                      <a:r>
                        <a:rPr lang="zh-CN" sz="2000" kern="100">
                          <a:effectLst/>
                        </a:rPr>
                        <a:t>变量的含义</a:t>
                      </a:r>
                      <a:endParaRPr lang="zh-CN" sz="2000" kern="100">
                        <a:effectLst/>
                        <a:latin typeface="Calibri"/>
                        <a:ea typeface="宋体"/>
                        <a:cs typeface="Times New Roman"/>
                      </a:endParaRPr>
                    </a:p>
                  </a:txBody>
                  <a:tcPr marL="68580" marR="68580" marT="0" marB="0"/>
                </a:tc>
              </a:tr>
              <a:tr h="760863">
                <a:tc>
                  <a:txBody>
                    <a:bodyPr/>
                    <a:lstStyle/>
                    <a:p>
                      <a:pPr algn="ctr">
                        <a:lnSpc>
                          <a:spcPct val="150000"/>
                        </a:lnSpc>
                        <a:spcAft>
                          <a:spcPts val="0"/>
                        </a:spcAft>
                      </a:pPr>
                      <a:r>
                        <a:rPr lang="en-US" sz="2000" kern="100">
                          <a:effectLst/>
                        </a:rPr>
                        <a:t>int</a:t>
                      </a:r>
                      <a:endParaRPr lang="zh-CN" sz="2000" kern="100">
                        <a:effectLst/>
                        <a:latin typeface="Calibri"/>
                        <a:ea typeface="宋体"/>
                        <a:cs typeface="Times New Roman"/>
                      </a:endParaRPr>
                    </a:p>
                  </a:txBody>
                  <a:tcPr marL="68580" marR="68580" marT="0" marB="0"/>
                </a:tc>
                <a:tc>
                  <a:txBody>
                    <a:bodyPr/>
                    <a:lstStyle/>
                    <a:p>
                      <a:pPr algn="ctr">
                        <a:lnSpc>
                          <a:spcPct val="150000"/>
                        </a:lnSpc>
                        <a:spcAft>
                          <a:spcPts val="0"/>
                        </a:spcAft>
                      </a:pPr>
                      <a:r>
                        <a:rPr lang="en-US" sz="2000" kern="100">
                          <a:effectLst/>
                        </a:rPr>
                        <a:t>startFrame</a:t>
                      </a:r>
                      <a:endParaRPr lang="zh-CN" sz="2000" kern="100">
                        <a:effectLst/>
                        <a:latin typeface="Calibri"/>
                        <a:ea typeface="宋体"/>
                        <a:cs typeface="Times New Roman"/>
                      </a:endParaRPr>
                    </a:p>
                  </a:txBody>
                  <a:tcPr marL="68580" marR="68580" marT="0" marB="0"/>
                </a:tc>
                <a:tc>
                  <a:txBody>
                    <a:bodyPr/>
                    <a:lstStyle/>
                    <a:p>
                      <a:pPr algn="l">
                        <a:lnSpc>
                          <a:spcPct val="150000"/>
                        </a:lnSpc>
                        <a:spcAft>
                          <a:spcPts val="0"/>
                        </a:spcAft>
                      </a:pPr>
                      <a:r>
                        <a:rPr lang="zh-CN" sz="2000" kern="100">
                          <a:effectLst/>
                        </a:rPr>
                        <a:t>运动事件的开始帧。</a:t>
                      </a:r>
                      <a:endParaRPr lang="zh-CN" sz="2000" kern="100">
                        <a:effectLst/>
                        <a:latin typeface="Calibri"/>
                        <a:ea typeface="宋体"/>
                        <a:cs typeface="Times New Roman"/>
                      </a:endParaRPr>
                    </a:p>
                  </a:txBody>
                  <a:tcPr marL="68580" marR="68580" marT="0" marB="0"/>
                </a:tc>
              </a:tr>
              <a:tr h="760863">
                <a:tc>
                  <a:txBody>
                    <a:bodyPr/>
                    <a:lstStyle/>
                    <a:p>
                      <a:pPr algn="ctr">
                        <a:lnSpc>
                          <a:spcPct val="150000"/>
                        </a:lnSpc>
                        <a:spcAft>
                          <a:spcPts val="0"/>
                        </a:spcAft>
                      </a:pPr>
                      <a:r>
                        <a:rPr lang="en-US" sz="2000" kern="100">
                          <a:effectLst/>
                        </a:rPr>
                        <a:t>int</a:t>
                      </a:r>
                      <a:endParaRPr lang="zh-CN" sz="2000" kern="100">
                        <a:effectLst/>
                        <a:latin typeface="Calibri"/>
                        <a:ea typeface="宋体"/>
                        <a:cs typeface="Times New Roman"/>
                      </a:endParaRPr>
                    </a:p>
                  </a:txBody>
                  <a:tcPr marL="68580" marR="68580" marT="0" marB="0"/>
                </a:tc>
                <a:tc>
                  <a:txBody>
                    <a:bodyPr/>
                    <a:lstStyle/>
                    <a:p>
                      <a:pPr algn="ctr">
                        <a:lnSpc>
                          <a:spcPct val="150000"/>
                        </a:lnSpc>
                        <a:spcAft>
                          <a:spcPts val="0"/>
                        </a:spcAft>
                      </a:pPr>
                      <a:r>
                        <a:rPr lang="en-US" sz="2000" kern="100">
                          <a:effectLst/>
                        </a:rPr>
                        <a:t>endFrame</a:t>
                      </a:r>
                      <a:endParaRPr lang="zh-CN" sz="2000" kern="100">
                        <a:effectLst/>
                        <a:latin typeface="Calibri"/>
                        <a:ea typeface="宋体"/>
                        <a:cs typeface="Times New Roman"/>
                      </a:endParaRPr>
                    </a:p>
                  </a:txBody>
                  <a:tcPr marL="68580" marR="68580" marT="0" marB="0"/>
                </a:tc>
                <a:tc>
                  <a:txBody>
                    <a:bodyPr/>
                    <a:lstStyle/>
                    <a:p>
                      <a:pPr algn="l">
                        <a:lnSpc>
                          <a:spcPct val="150000"/>
                        </a:lnSpc>
                        <a:spcAft>
                          <a:spcPts val="0"/>
                        </a:spcAft>
                      </a:pPr>
                      <a:r>
                        <a:rPr lang="zh-CN" sz="2000" kern="100">
                          <a:effectLst/>
                        </a:rPr>
                        <a:t>运动事件的结束帧。</a:t>
                      </a:r>
                      <a:endParaRPr lang="zh-CN" sz="2000" kern="100">
                        <a:effectLst/>
                        <a:latin typeface="Calibri"/>
                        <a:ea typeface="宋体"/>
                        <a:cs typeface="Times New Roman"/>
                      </a:endParaRPr>
                    </a:p>
                  </a:txBody>
                  <a:tcPr marL="68580" marR="68580" marT="0" marB="0"/>
                </a:tc>
              </a:tr>
              <a:tr h="1613283">
                <a:tc>
                  <a:txBody>
                    <a:bodyPr/>
                    <a:lstStyle/>
                    <a:p>
                      <a:pPr algn="ctr">
                        <a:lnSpc>
                          <a:spcPct val="150000"/>
                        </a:lnSpc>
                        <a:spcAft>
                          <a:spcPts val="0"/>
                        </a:spcAft>
                      </a:pPr>
                      <a:r>
                        <a:rPr lang="en-US" sz="2000" kern="100">
                          <a:effectLst/>
                        </a:rPr>
                        <a:t>List&lt;Rectangle&gt;</a:t>
                      </a:r>
                      <a:endParaRPr lang="zh-CN" sz="2000" kern="100">
                        <a:effectLst/>
                        <a:latin typeface="Calibri"/>
                        <a:ea typeface="宋体"/>
                        <a:cs typeface="Times New Roman"/>
                      </a:endParaRPr>
                    </a:p>
                  </a:txBody>
                  <a:tcPr marL="68580" marR="68580" marT="0" marB="0"/>
                </a:tc>
                <a:tc>
                  <a:txBody>
                    <a:bodyPr/>
                    <a:lstStyle/>
                    <a:p>
                      <a:pPr algn="ctr">
                        <a:lnSpc>
                          <a:spcPct val="150000"/>
                        </a:lnSpc>
                        <a:spcAft>
                          <a:spcPts val="0"/>
                        </a:spcAft>
                      </a:pPr>
                      <a:r>
                        <a:rPr lang="en-US" sz="2000" kern="100" dirty="0" err="1">
                          <a:effectLst/>
                        </a:rPr>
                        <a:t>trackList</a:t>
                      </a:r>
                      <a:endParaRPr lang="zh-CN" sz="2000" kern="100" dirty="0">
                        <a:effectLst/>
                        <a:latin typeface="Calibri"/>
                        <a:ea typeface="宋体"/>
                        <a:cs typeface="Times New Roman"/>
                      </a:endParaRPr>
                    </a:p>
                  </a:txBody>
                  <a:tcPr marL="68580" marR="68580" marT="0" marB="0"/>
                </a:tc>
                <a:tc>
                  <a:txBody>
                    <a:bodyPr/>
                    <a:lstStyle/>
                    <a:p>
                      <a:pPr algn="l">
                        <a:lnSpc>
                          <a:spcPct val="150000"/>
                        </a:lnSpc>
                        <a:spcAft>
                          <a:spcPts val="0"/>
                        </a:spcAft>
                      </a:pPr>
                      <a:r>
                        <a:rPr lang="zh-CN" sz="2000" kern="100" dirty="0">
                          <a:effectLst/>
                        </a:rPr>
                        <a:t>一个</a:t>
                      </a:r>
                      <a:r>
                        <a:rPr lang="en-US" sz="2000" kern="100" dirty="0">
                          <a:effectLst/>
                        </a:rPr>
                        <a:t>Rectangle</a:t>
                      </a:r>
                      <a:r>
                        <a:rPr lang="zh-CN" sz="2000" kern="100" dirty="0">
                          <a:effectLst/>
                        </a:rPr>
                        <a:t>类型的</a:t>
                      </a:r>
                      <a:r>
                        <a:rPr lang="en-US" sz="2000" kern="100" dirty="0">
                          <a:effectLst/>
                        </a:rPr>
                        <a:t>List</a:t>
                      </a:r>
                      <a:r>
                        <a:rPr lang="zh-CN" sz="2000" kern="100" dirty="0">
                          <a:effectLst/>
                        </a:rPr>
                        <a:t>列表，保存了整个运动事件每一帧的矩形框以及矩形轮廓左上角的坐标。</a:t>
                      </a:r>
                      <a:endParaRPr lang="zh-CN" sz="2000" kern="100" dirty="0">
                        <a:effectLst/>
                        <a:latin typeface="Calibri"/>
                        <a:ea typeface="宋体"/>
                        <a:cs typeface="Times New Roman"/>
                      </a:endParaRPr>
                    </a:p>
                  </a:txBody>
                  <a:tcPr marL="68580" marR="68580" marT="0" marB="0"/>
                </a:tc>
              </a:tr>
            </a:tbl>
          </a:graphicData>
        </a:graphic>
      </p:graphicFrame>
    </p:spTree>
    <p:extLst>
      <p:ext uri="{BB962C8B-B14F-4D97-AF65-F5344CB8AC3E}">
        <p14:creationId xmlns:p14="http://schemas.microsoft.com/office/powerpoint/2010/main" val="4189526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640334" y="5715000"/>
            <a:ext cx="6512511" cy="1143000"/>
          </a:xfrm>
        </p:spPr>
        <p:txBody>
          <a:bodyPr/>
          <a:lstStyle/>
          <a:p>
            <a:r>
              <a:rPr lang="zh-CN" altLang="en-US" dirty="0" smtClean="0"/>
              <a:t>视频摘要生成</a:t>
            </a:r>
            <a:endParaRPr lang="zh-CN" altLang="en-US" dirty="0"/>
          </a:p>
        </p:txBody>
      </p:sp>
      <p:pic>
        <p:nvPicPr>
          <p:cNvPr id="4" name="图片 3"/>
          <p:cNvPicPr/>
          <p:nvPr/>
        </p:nvPicPr>
        <p:blipFill>
          <a:blip r:embed="rId2"/>
          <a:stretch>
            <a:fillRect/>
          </a:stretch>
        </p:blipFill>
        <p:spPr>
          <a:xfrm>
            <a:off x="2123728" y="260648"/>
            <a:ext cx="5400600" cy="4797152"/>
          </a:xfrm>
          <a:prstGeom prst="rect">
            <a:avLst/>
          </a:prstGeom>
        </p:spPr>
      </p:pic>
    </p:spTree>
    <p:extLst>
      <p:ext uri="{BB962C8B-B14F-4D97-AF65-F5344CB8AC3E}">
        <p14:creationId xmlns:p14="http://schemas.microsoft.com/office/powerpoint/2010/main" val="284300877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627784" y="5742384"/>
            <a:ext cx="6512511" cy="1143000"/>
          </a:xfrm>
        </p:spPr>
        <p:txBody>
          <a:bodyPr/>
          <a:lstStyle/>
          <a:p>
            <a:r>
              <a:rPr lang="zh-CN" altLang="en-US" smtClean="0"/>
              <a:t>特征提取关键</a:t>
            </a:r>
            <a:r>
              <a:rPr lang="zh-CN" altLang="en-US" dirty="0" smtClean="0"/>
              <a:t>技术</a:t>
            </a:r>
            <a:endParaRPr lang="zh-CN" altLang="en-US" dirty="0"/>
          </a:p>
        </p:txBody>
      </p:sp>
      <p:sp>
        <p:nvSpPr>
          <p:cNvPr id="8" name="左大括号 7"/>
          <p:cNvSpPr/>
          <p:nvPr/>
        </p:nvSpPr>
        <p:spPr>
          <a:xfrm>
            <a:off x="2995273" y="1732746"/>
            <a:ext cx="396044" cy="190356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9" name="TextBox 8"/>
          <p:cNvSpPr txBox="1"/>
          <p:nvPr/>
        </p:nvSpPr>
        <p:spPr>
          <a:xfrm>
            <a:off x="3491880" y="3388930"/>
            <a:ext cx="2749471" cy="400110"/>
          </a:xfrm>
          <a:prstGeom prst="rect">
            <a:avLst/>
          </a:prstGeom>
          <a:noFill/>
        </p:spPr>
        <p:txBody>
          <a:bodyPr wrap="none" rtlCol="0">
            <a:spAutoFit/>
          </a:bodyPr>
          <a:lstStyle/>
          <a:p>
            <a:r>
              <a:rPr lang="zh-CN" altLang="en-US" sz="2000" dirty="0" smtClean="0"/>
              <a:t>颜色特征：颜色直方图</a:t>
            </a:r>
            <a:endParaRPr lang="zh-CN" altLang="en-US" sz="2000" dirty="0"/>
          </a:p>
        </p:txBody>
      </p:sp>
      <p:sp>
        <p:nvSpPr>
          <p:cNvPr id="10" name="矩形 9"/>
          <p:cNvSpPr/>
          <p:nvPr/>
        </p:nvSpPr>
        <p:spPr>
          <a:xfrm>
            <a:off x="3459262" y="2524834"/>
            <a:ext cx="1256754" cy="400110"/>
          </a:xfrm>
          <a:prstGeom prst="rect">
            <a:avLst/>
          </a:prstGeom>
        </p:spPr>
        <p:txBody>
          <a:bodyPr wrap="none">
            <a:spAutoFit/>
          </a:bodyPr>
          <a:lstStyle/>
          <a:p>
            <a:pPr marL="45720" indent="0">
              <a:buNone/>
            </a:pPr>
            <a:r>
              <a:rPr lang="zh-CN" altLang="en-US" sz="2000" dirty="0" smtClean="0"/>
              <a:t>运动方向</a:t>
            </a:r>
            <a:endParaRPr lang="en-US" altLang="zh-CN" sz="2000" dirty="0"/>
          </a:p>
        </p:txBody>
      </p:sp>
      <p:sp>
        <p:nvSpPr>
          <p:cNvPr id="11" name="矩形 10"/>
          <p:cNvSpPr/>
          <p:nvPr/>
        </p:nvSpPr>
        <p:spPr>
          <a:xfrm>
            <a:off x="3437384" y="2956882"/>
            <a:ext cx="4591000" cy="400110"/>
          </a:xfrm>
          <a:prstGeom prst="rect">
            <a:avLst/>
          </a:prstGeom>
        </p:spPr>
        <p:txBody>
          <a:bodyPr wrap="none">
            <a:spAutoFit/>
          </a:bodyPr>
          <a:lstStyle/>
          <a:p>
            <a:pPr marL="45720" indent="0">
              <a:buNone/>
            </a:pPr>
            <a:r>
              <a:rPr lang="zh-CN" altLang="en-US" sz="2000" dirty="0" smtClean="0"/>
              <a:t>目标类型：行人分类器和车辆分类器等</a:t>
            </a:r>
            <a:endParaRPr lang="en-US" altLang="zh-CN" sz="2000" dirty="0"/>
          </a:p>
        </p:txBody>
      </p:sp>
      <p:sp>
        <p:nvSpPr>
          <p:cNvPr id="12" name="矩形 11"/>
          <p:cNvSpPr/>
          <p:nvPr/>
        </p:nvSpPr>
        <p:spPr>
          <a:xfrm>
            <a:off x="3459262" y="2092786"/>
            <a:ext cx="1256754" cy="400110"/>
          </a:xfrm>
          <a:prstGeom prst="rect">
            <a:avLst/>
          </a:prstGeom>
        </p:spPr>
        <p:txBody>
          <a:bodyPr wrap="none">
            <a:spAutoFit/>
          </a:bodyPr>
          <a:lstStyle/>
          <a:p>
            <a:pPr marL="45720" indent="0">
              <a:buNone/>
            </a:pPr>
            <a:r>
              <a:rPr lang="zh-CN" altLang="en-US" sz="2000" dirty="0" smtClean="0"/>
              <a:t>入侵区域</a:t>
            </a:r>
            <a:endParaRPr lang="en-US" altLang="zh-CN" sz="2000" dirty="0"/>
          </a:p>
        </p:txBody>
      </p:sp>
      <p:sp>
        <p:nvSpPr>
          <p:cNvPr id="15" name="矩形 14"/>
          <p:cNvSpPr/>
          <p:nvPr/>
        </p:nvSpPr>
        <p:spPr>
          <a:xfrm>
            <a:off x="1547664" y="2452826"/>
            <a:ext cx="1461939" cy="461665"/>
          </a:xfrm>
          <a:prstGeom prst="rect">
            <a:avLst/>
          </a:prstGeom>
        </p:spPr>
        <p:txBody>
          <a:bodyPr wrap="none">
            <a:spAutoFit/>
          </a:bodyPr>
          <a:lstStyle/>
          <a:p>
            <a:pPr marL="45720" indent="0">
              <a:buNone/>
            </a:pPr>
            <a:r>
              <a:rPr lang="zh-CN" altLang="en-US" sz="2400" dirty="0" smtClean="0"/>
              <a:t>特征查找</a:t>
            </a:r>
            <a:endParaRPr lang="en-US" altLang="zh-CN" sz="2400" dirty="0"/>
          </a:p>
        </p:txBody>
      </p:sp>
      <p:sp>
        <p:nvSpPr>
          <p:cNvPr id="14" name="矩形 13"/>
          <p:cNvSpPr/>
          <p:nvPr/>
        </p:nvSpPr>
        <p:spPr>
          <a:xfrm>
            <a:off x="3494387" y="1588730"/>
            <a:ext cx="1256754" cy="400110"/>
          </a:xfrm>
          <a:prstGeom prst="rect">
            <a:avLst/>
          </a:prstGeom>
        </p:spPr>
        <p:txBody>
          <a:bodyPr wrap="none">
            <a:spAutoFit/>
          </a:bodyPr>
          <a:lstStyle/>
          <a:p>
            <a:pPr marL="45720" indent="0">
              <a:buNone/>
            </a:pPr>
            <a:r>
              <a:rPr lang="zh-CN" altLang="en-US" sz="2000" dirty="0" smtClean="0"/>
              <a:t>发生时间</a:t>
            </a:r>
            <a:endParaRPr lang="en-US" altLang="zh-CN" sz="2000" dirty="0"/>
          </a:p>
        </p:txBody>
      </p:sp>
    </p:spTree>
    <p:extLst>
      <p:ext uri="{BB962C8B-B14F-4D97-AF65-F5344CB8AC3E}">
        <p14:creationId xmlns:p14="http://schemas.microsoft.com/office/powerpoint/2010/main" val="41255856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595993" y="5742384"/>
            <a:ext cx="6512511" cy="1143000"/>
          </a:xfrm>
        </p:spPr>
        <p:txBody>
          <a:bodyPr/>
          <a:lstStyle/>
          <a:p>
            <a:r>
              <a:rPr lang="zh-CN" altLang="en-US" dirty="0" smtClean="0"/>
              <a:t>特征提取技术路线</a:t>
            </a:r>
            <a:endParaRPr lang="zh-CN" alt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52900" y="7494"/>
            <a:ext cx="2019300" cy="5200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2404209" y="548680"/>
            <a:ext cx="1015663" cy="4392488"/>
          </a:xfrm>
          <a:prstGeom prst="rect">
            <a:avLst/>
          </a:prstGeom>
          <a:noFill/>
        </p:spPr>
        <p:txBody>
          <a:bodyPr vert="eaVert" wrap="square" rtlCol="0">
            <a:spAutoFit/>
          </a:bodyPr>
          <a:lstStyle/>
          <a:p>
            <a:r>
              <a:rPr lang="zh-CN" altLang="en-US" dirty="0"/>
              <a:t>基于视频摘要的视频信息检索，只需要对视频有意义的部分进行检索操作，将大大缩小视频特征处理的时间。</a:t>
            </a:r>
            <a:endParaRPr lang="en-US" altLang="zh-CN" dirty="0"/>
          </a:p>
        </p:txBody>
      </p:sp>
    </p:spTree>
    <p:extLst>
      <p:ext uri="{BB962C8B-B14F-4D97-AF65-F5344CB8AC3E}">
        <p14:creationId xmlns:p14="http://schemas.microsoft.com/office/powerpoint/2010/main" val="103739550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75200" y="5713934"/>
            <a:ext cx="8054281" cy="1143000"/>
          </a:xfrm>
        </p:spPr>
        <p:txBody>
          <a:bodyPr/>
          <a:lstStyle/>
          <a:p>
            <a:r>
              <a:rPr lang="zh-CN" altLang="en-US" dirty="0" smtClean="0"/>
              <a:t>对象类型检索</a:t>
            </a:r>
            <a:endParaRPr lang="zh-CN" altLang="en-US" dirty="0"/>
          </a:p>
        </p:txBody>
      </p:sp>
      <p:sp>
        <p:nvSpPr>
          <p:cNvPr id="4" name="矩形 3"/>
          <p:cNvSpPr/>
          <p:nvPr/>
        </p:nvSpPr>
        <p:spPr>
          <a:xfrm>
            <a:off x="971600" y="692696"/>
            <a:ext cx="2977097" cy="369332"/>
          </a:xfrm>
          <a:prstGeom prst="rect">
            <a:avLst/>
          </a:prstGeom>
        </p:spPr>
        <p:txBody>
          <a:bodyPr wrap="none">
            <a:spAutoFit/>
          </a:bodyPr>
          <a:lstStyle/>
          <a:p>
            <a:r>
              <a:rPr lang="zh-CN" altLang="zh-CN" dirty="0"/>
              <a:t>基于</a:t>
            </a:r>
            <a:r>
              <a:rPr lang="en-US" altLang="zh-CN" dirty="0" err="1"/>
              <a:t>Haar</a:t>
            </a:r>
            <a:r>
              <a:rPr lang="zh-CN" altLang="zh-CN" dirty="0"/>
              <a:t>特征的级联分类器</a:t>
            </a:r>
            <a:endParaRPr lang="zh-CN" altLang="en-US" dirty="0"/>
          </a:p>
        </p:txBody>
      </p:sp>
      <p:grpSp>
        <p:nvGrpSpPr>
          <p:cNvPr id="5" name="画布 186"/>
          <p:cNvGrpSpPr/>
          <p:nvPr/>
        </p:nvGrpSpPr>
        <p:grpSpPr>
          <a:xfrm>
            <a:off x="1028642" y="1088609"/>
            <a:ext cx="7503797" cy="4644647"/>
            <a:chOff x="0" y="0"/>
            <a:chExt cx="5486400" cy="3620135"/>
          </a:xfrm>
        </p:grpSpPr>
        <p:sp>
          <p:nvSpPr>
            <p:cNvPr id="6" name="矩形 5"/>
            <p:cNvSpPr/>
            <p:nvPr/>
          </p:nvSpPr>
          <p:spPr>
            <a:xfrm>
              <a:off x="0" y="0"/>
              <a:ext cx="5486400" cy="3620135"/>
            </a:xfrm>
            <a:prstGeom prst="rect">
              <a:avLst/>
            </a:prstGeom>
          </p:spPr>
        </p:sp>
        <p:pic>
          <p:nvPicPr>
            <p:cNvPr id="7" name="图片 6"/>
            <p:cNvPicPr>
              <a:picLocks noChangeAspect="1"/>
            </p:cNvPicPr>
            <p:nvPr/>
          </p:nvPicPr>
          <p:blipFill>
            <a:blip r:embed="rId2"/>
            <a:stretch>
              <a:fillRect/>
            </a:stretch>
          </p:blipFill>
          <p:spPr>
            <a:xfrm>
              <a:off x="1799022" y="0"/>
              <a:ext cx="266928" cy="800782"/>
            </a:xfrm>
            <a:prstGeom prst="rect">
              <a:avLst/>
            </a:prstGeom>
          </p:spPr>
        </p:pic>
        <p:pic>
          <p:nvPicPr>
            <p:cNvPr id="8" name="图片 7"/>
            <p:cNvPicPr>
              <a:picLocks noChangeAspect="1"/>
            </p:cNvPicPr>
            <p:nvPr/>
          </p:nvPicPr>
          <p:blipFill>
            <a:blip r:embed="rId3"/>
            <a:stretch>
              <a:fillRect/>
            </a:stretch>
          </p:blipFill>
          <p:spPr>
            <a:xfrm>
              <a:off x="2065950" y="0"/>
              <a:ext cx="296250" cy="800782"/>
            </a:xfrm>
            <a:prstGeom prst="rect">
              <a:avLst/>
            </a:prstGeom>
          </p:spPr>
        </p:pic>
        <p:pic>
          <p:nvPicPr>
            <p:cNvPr id="9" name="图片 8"/>
            <p:cNvPicPr>
              <a:picLocks noChangeAspect="1"/>
            </p:cNvPicPr>
            <p:nvPr/>
          </p:nvPicPr>
          <p:blipFill>
            <a:blip r:embed="rId4"/>
            <a:stretch>
              <a:fillRect/>
            </a:stretch>
          </p:blipFill>
          <p:spPr>
            <a:xfrm>
              <a:off x="2362200" y="6028"/>
              <a:ext cx="258150" cy="794754"/>
            </a:xfrm>
            <a:prstGeom prst="rect">
              <a:avLst/>
            </a:prstGeom>
          </p:spPr>
        </p:pic>
        <p:pic>
          <p:nvPicPr>
            <p:cNvPr id="10" name="图片 9"/>
            <p:cNvPicPr>
              <a:picLocks noChangeAspect="1"/>
            </p:cNvPicPr>
            <p:nvPr/>
          </p:nvPicPr>
          <p:blipFill>
            <a:blip r:embed="rId5"/>
            <a:stretch>
              <a:fillRect/>
            </a:stretch>
          </p:blipFill>
          <p:spPr>
            <a:xfrm>
              <a:off x="2620350" y="0"/>
              <a:ext cx="306003" cy="800782"/>
            </a:xfrm>
            <a:prstGeom prst="rect">
              <a:avLst/>
            </a:prstGeom>
          </p:spPr>
        </p:pic>
        <p:pic>
          <p:nvPicPr>
            <p:cNvPr id="11" name="图片 10"/>
            <p:cNvPicPr>
              <a:picLocks noChangeAspect="1"/>
            </p:cNvPicPr>
            <p:nvPr/>
          </p:nvPicPr>
          <p:blipFill>
            <a:blip r:embed="rId6"/>
            <a:stretch>
              <a:fillRect/>
            </a:stretch>
          </p:blipFill>
          <p:spPr>
            <a:xfrm>
              <a:off x="2926353" y="0"/>
              <a:ext cx="270280" cy="800782"/>
            </a:xfrm>
            <a:prstGeom prst="rect">
              <a:avLst/>
            </a:prstGeom>
          </p:spPr>
        </p:pic>
        <p:pic>
          <p:nvPicPr>
            <p:cNvPr id="12" name="图片 11"/>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3196633" y="0"/>
              <a:ext cx="298779" cy="800782"/>
            </a:xfrm>
            <a:prstGeom prst="rect">
              <a:avLst/>
            </a:prstGeom>
          </p:spPr>
        </p:pic>
        <p:pic>
          <p:nvPicPr>
            <p:cNvPr id="13" name="图片 12"/>
            <p:cNvPicPr>
              <a:picLocks noChangeAspect="1"/>
            </p:cNvPicPr>
            <p:nvPr/>
          </p:nvPicPr>
          <p:blipFill>
            <a:blip r:embed="rId8"/>
            <a:stretch>
              <a:fillRect/>
            </a:stretch>
          </p:blipFill>
          <p:spPr>
            <a:xfrm>
              <a:off x="3495412" y="0"/>
              <a:ext cx="267675" cy="800782"/>
            </a:xfrm>
            <a:prstGeom prst="rect">
              <a:avLst/>
            </a:prstGeom>
          </p:spPr>
        </p:pic>
        <p:sp>
          <p:nvSpPr>
            <p:cNvPr id="14" name="文本框 185"/>
            <p:cNvSpPr txBox="1"/>
            <p:nvPr/>
          </p:nvSpPr>
          <p:spPr>
            <a:xfrm>
              <a:off x="2189548" y="800782"/>
              <a:ext cx="1182302" cy="304165"/>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just">
                <a:spcAft>
                  <a:spcPts val="0"/>
                </a:spcAft>
              </a:pPr>
              <a:r>
                <a:rPr lang="en-US" sz="1050" dirty="0" smtClean="0">
                  <a:effectLst/>
                  <a:latin typeface="宋体"/>
                  <a:cs typeface="Times New Roman"/>
                </a:rPr>
                <a:t> </a:t>
              </a:r>
              <a:r>
                <a:rPr lang="zh-CN" sz="1600" dirty="0">
                  <a:effectLst/>
                  <a:latin typeface="宋体"/>
                  <a:cs typeface="Times New Roman"/>
                </a:rPr>
                <a:t>行人样本</a:t>
              </a:r>
              <a:endParaRPr lang="zh-CN" sz="1600" dirty="0">
                <a:effectLst/>
                <a:latin typeface="宋体"/>
                <a:cs typeface="宋体"/>
              </a:endParaRPr>
            </a:p>
          </p:txBody>
        </p:sp>
        <p:pic>
          <p:nvPicPr>
            <p:cNvPr id="15" name="图片 14"/>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0" y="1104947"/>
              <a:ext cx="2106469" cy="2162128"/>
            </a:xfrm>
            <a:prstGeom prst="rect">
              <a:avLst/>
            </a:prstGeom>
          </p:spPr>
        </p:pic>
        <p:pic>
          <p:nvPicPr>
            <p:cNvPr id="16" name="图片 15"/>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2106469" y="1104948"/>
              <a:ext cx="1436831" cy="2162128"/>
            </a:xfrm>
            <a:prstGeom prst="rect">
              <a:avLst/>
            </a:prstGeom>
          </p:spPr>
        </p:pic>
        <p:pic>
          <p:nvPicPr>
            <p:cNvPr id="17" name="图片 16"/>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3541812" y="1104947"/>
              <a:ext cx="1944155" cy="2162128"/>
            </a:xfrm>
            <a:prstGeom prst="rect">
              <a:avLst/>
            </a:prstGeom>
          </p:spPr>
        </p:pic>
        <p:sp>
          <p:nvSpPr>
            <p:cNvPr id="18" name="文本框 185"/>
            <p:cNvSpPr txBox="1"/>
            <p:nvPr/>
          </p:nvSpPr>
          <p:spPr>
            <a:xfrm>
              <a:off x="2171262" y="3305046"/>
              <a:ext cx="1181735" cy="304165"/>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just">
                <a:spcAft>
                  <a:spcPts val="0"/>
                </a:spcAft>
              </a:pPr>
              <a:r>
                <a:rPr lang="en-US" sz="1600" dirty="0" smtClean="0">
                  <a:effectLst/>
                  <a:latin typeface="宋体"/>
                  <a:cs typeface="Times New Roman"/>
                </a:rPr>
                <a:t> </a:t>
              </a:r>
              <a:r>
                <a:rPr lang="zh-CN" sz="1600" dirty="0">
                  <a:effectLst/>
                  <a:latin typeface="宋体"/>
                  <a:cs typeface="Times New Roman"/>
                </a:rPr>
                <a:t>车辆样本</a:t>
              </a:r>
              <a:endParaRPr lang="zh-CN" sz="1600" dirty="0">
                <a:effectLst/>
                <a:latin typeface="宋体"/>
                <a:cs typeface="宋体"/>
              </a:endParaRPr>
            </a:p>
          </p:txBody>
        </p:sp>
      </p:grpSp>
    </p:spTree>
    <p:extLst>
      <p:ext uri="{BB962C8B-B14F-4D97-AF65-F5344CB8AC3E}">
        <p14:creationId xmlns:p14="http://schemas.microsoft.com/office/powerpoint/2010/main" val="109277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631489" y="5715000"/>
            <a:ext cx="6512511" cy="1143000"/>
          </a:xfrm>
        </p:spPr>
        <p:txBody>
          <a:bodyPr/>
          <a:lstStyle/>
          <a:p>
            <a:r>
              <a:rPr lang="zh-CN" altLang="en-US" dirty="0" smtClean="0"/>
              <a:t>对象类型检索</a:t>
            </a:r>
            <a:endParaRPr lang="zh-CN" altLang="en-US" dirty="0"/>
          </a:p>
        </p:txBody>
      </p:sp>
      <p:graphicFrame>
        <p:nvGraphicFramePr>
          <p:cNvPr id="4" name="表格 3"/>
          <p:cNvGraphicFramePr>
            <a:graphicFrameLocks noGrp="1"/>
          </p:cNvGraphicFramePr>
          <p:nvPr>
            <p:extLst>
              <p:ext uri="{D42A27DB-BD31-4B8C-83A1-F6EECF244321}">
                <p14:modId xmlns:p14="http://schemas.microsoft.com/office/powerpoint/2010/main" val="2128502761"/>
              </p:ext>
            </p:extLst>
          </p:nvPr>
        </p:nvGraphicFramePr>
        <p:xfrm>
          <a:off x="755576" y="188641"/>
          <a:ext cx="6264696" cy="2520279"/>
        </p:xfrm>
        <a:graphic>
          <a:graphicData uri="http://schemas.openxmlformats.org/drawingml/2006/table">
            <a:tbl>
              <a:tblPr firstRow="1" firstCol="1" bandRow="1">
                <a:tableStyleId>{5C22544A-7EE6-4342-B048-85BDC9FD1C3A}</a:tableStyleId>
              </a:tblPr>
              <a:tblGrid>
                <a:gridCol w="1173786"/>
                <a:gridCol w="1688960"/>
                <a:gridCol w="1700975"/>
                <a:gridCol w="1700975"/>
              </a:tblGrid>
              <a:tr h="416619">
                <a:tc>
                  <a:txBody>
                    <a:bodyPr/>
                    <a:lstStyle/>
                    <a:p>
                      <a:pPr algn="ctr">
                        <a:lnSpc>
                          <a:spcPct val="150000"/>
                        </a:lnSpc>
                        <a:spcAft>
                          <a:spcPts val="0"/>
                        </a:spcAft>
                      </a:pPr>
                      <a:r>
                        <a:rPr lang="zh-CN" sz="1050" kern="100" dirty="0">
                          <a:effectLst/>
                        </a:rPr>
                        <a:t>视频序号</a:t>
                      </a:r>
                      <a:endParaRPr lang="zh-CN" sz="1050" kern="100" dirty="0">
                        <a:effectLst/>
                        <a:latin typeface="Calibri"/>
                        <a:ea typeface="宋体"/>
                        <a:cs typeface="Times New Roman"/>
                      </a:endParaRPr>
                    </a:p>
                  </a:txBody>
                  <a:tcPr marL="68580" marR="68580" marT="0" marB="0" anchor="ctr"/>
                </a:tc>
                <a:tc>
                  <a:txBody>
                    <a:bodyPr/>
                    <a:lstStyle/>
                    <a:p>
                      <a:pPr algn="ctr">
                        <a:lnSpc>
                          <a:spcPct val="150000"/>
                        </a:lnSpc>
                        <a:spcAft>
                          <a:spcPts val="0"/>
                        </a:spcAft>
                      </a:pPr>
                      <a:r>
                        <a:rPr lang="zh-CN" sz="1050" kern="100">
                          <a:effectLst/>
                        </a:rPr>
                        <a:t>人物数量</a:t>
                      </a:r>
                      <a:endParaRPr lang="zh-CN" sz="1050" kern="100">
                        <a:effectLst/>
                        <a:latin typeface="Calibri"/>
                        <a:ea typeface="宋体"/>
                        <a:cs typeface="Times New Roman"/>
                      </a:endParaRPr>
                    </a:p>
                  </a:txBody>
                  <a:tcPr marL="68580" marR="68580" marT="0" marB="0" anchor="ctr"/>
                </a:tc>
                <a:tc>
                  <a:txBody>
                    <a:bodyPr/>
                    <a:lstStyle/>
                    <a:p>
                      <a:pPr algn="ctr">
                        <a:lnSpc>
                          <a:spcPct val="150000"/>
                        </a:lnSpc>
                        <a:spcAft>
                          <a:spcPts val="0"/>
                        </a:spcAft>
                      </a:pPr>
                      <a:r>
                        <a:rPr lang="zh-CN" sz="1050" kern="100" dirty="0">
                          <a:effectLst/>
                        </a:rPr>
                        <a:t>检测数量</a:t>
                      </a:r>
                      <a:endParaRPr lang="zh-CN" sz="1050" kern="100" dirty="0">
                        <a:effectLst/>
                        <a:latin typeface="Calibri"/>
                        <a:ea typeface="宋体"/>
                        <a:cs typeface="Times New Roman"/>
                      </a:endParaRPr>
                    </a:p>
                  </a:txBody>
                  <a:tcPr marL="68580" marR="68580" marT="0" marB="0" anchor="ctr"/>
                </a:tc>
                <a:tc>
                  <a:txBody>
                    <a:bodyPr/>
                    <a:lstStyle/>
                    <a:p>
                      <a:pPr algn="ctr">
                        <a:lnSpc>
                          <a:spcPct val="150000"/>
                        </a:lnSpc>
                        <a:spcAft>
                          <a:spcPts val="0"/>
                        </a:spcAft>
                      </a:pPr>
                      <a:r>
                        <a:rPr lang="zh-CN" sz="1050" kern="100">
                          <a:effectLst/>
                        </a:rPr>
                        <a:t>准确率</a:t>
                      </a:r>
                      <a:endParaRPr lang="zh-CN" sz="1050" kern="100">
                        <a:effectLst/>
                        <a:latin typeface="Calibri"/>
                        <a:ea typeface="宋体"/>
                        <a:cs typeface="Times New Roman"/>
                      </a:endParaRPr>
                    </a:p>
                  </a:txBody>
                  <a:tcPr marL="68580" marR="68580" marT="0" marB="0" anchor="ctr"/>
                </a:tc>
              </a:tr>
              <a:tr h="420732">
                <a:tc>
                  <a:txBody>
                    <a:bodyPr/>
                    <a:lstStyle/>
                    <a:p>
                      <a:pPr algn="ctr">
                        <a:lnSpc>
                          <a:spcPct val="150000"/>
                        </a:lnSpc>
                        <a:spcAft>
                          <a:spcPts val="0"/>
                        </a:spcAft>
                      </a:pPr>
                      <a:r>
                        <a:rPr lang="en-US" sz="1050" kern="100">
                          <a:effectLst/>
                        </a:rPr>
                        <a:t>1</a:t>
                      </a:r>
                      <a:endParaRPr lang="zh-CN" sz="1050" kern="100">
                        <a:effectLst/>
                        <a:latin typeface="Calibri"/>
                        <a:ea typeface="宋体"/>
                        <a:cs typeface="Times New Roman"/>
                      </a:endParaRPr>
                    </a:p>
                  </a:txBody>
                  <a:tcPr marL="68580" marR="68580" marT="0" marB="0" anchor="ctr"/>
                </a:tc>
                <a:tc>
                  <a:txBody>
                    <a:bodyPr/>
                    <a:lstStyle/>
                    <a:p>
                      <a:pPr algn="ctr">
                        <a:lnSpc>
                          <a:spcPct val="150000"/>
                        </a:lnSpc>
                        <a:spcAft>
                          <a:spcPts val="0"/>
                        </a:spcAft>
                      </a:pPr>
                      <a:r>
                        <a:rPr lang="en-US" sz="1050" kern="100">
                          <a:effectLst/>
                        </a:rPr>
                        <a:t>64</a:t>
                      </a:r>
                      <a:endParaRPr lang="zh-CN" sz="1050" kern="100">
                        <a:effectLst/>
                        <a:latin typeface="Calibri"/>
                        <a:ea typeface="宋体"/>
                        <a:cs typeface="Times New Roman"/>
                      </a:endParaRPr>
                    </a:p>
                  </a:txBody>
                  <a:tcPr marL="68580" marR="68580" marT="0" marB="0" anchor="ctr"/>
                </a:tc>
                <a:tc>
                  <a:txBody>
                    <a:bodyPr/>
                    <a:lstStyle/>
                    <a:p>
                      <a:pPr algn="ctr">
                        <a:lnSpc>
                          <a:spcPct val="150000"/>
                        </a:lnSpc>
                        <a:spcAft>
                          <a:spcPts val="0"/>
                        </a:spcAft>
                      </a:pPr>
                      <a:r>
                        <a:rPr lang="en-US" sz="1050" kern="100">
                          <a:effectLst/>
                        </a:rPr>
                        <a:t>48</a:t>
                      </a:r>
                      <a:endParaRPr lang="zh-CN" sz="1050" kern="100">
                        <a:effectLst/>
                        <a:latin typeface="Calibri"/>
                        <a:ea typeface="宋体"/>
                        <a:cs typeface="Times New Roman"/>
                      </a:endParaRPr>
                    </a:p>
                  </a:txBody>
                  <a:tcPr marL="68580" marR="68580" marT="0" marB="0" anchor="ctr"/>
                </a:tc>
                <a:tc>
                  <a:txBody>
                    <a:bodyPr/>
                    <a:lstStyle/>
                    <a:p>
                      <a:pPr algn="ctr">
                        <a:lnSpc>
                          <a:spcPct val="150000"/>
                        </a:lnSpc>
                        <a:spcAft>
                          <a:spcPts val="0"/>
                        </a:spcAft>
                      </a:pPr>
                      <a:r>
                        <a:rPr lang="en-US" sz="1050" kern="100">
                          <a:effectLst/>
                        </a:rPr>
                        <a:t>75.0%</a:t>
                      </a:r>
                      <a:endParaRPr lang="zh-CN" sz="1050" kern="100">
                        <a:effectLst/>
                        <a:latin typeface="Calibri"/>
                        <a:ea typeface="宋体"/>
                        <a:cs typeface="Times New Roman"/>
                      </a:endParaRPr>
                    </a:p>
                  </a:txBody>
                  <a:tcPr marL="68580" marR="68580" marT="0" marB="0" anchor="ctr"/>
                </a:tc>
              </a:tr>
              <a:tr h="420732">
                <a:tc>
                  <a:txBody>
                    <a:bodyPr/>
                    <a:lstStyle/>
                    <a:p>
                      <a:pPr algn="ctr">
                        <a:lnSpc>
                          <a:spcPct val="150000"/>
                        </a:lnSpc>
                        <a:spcAft>
                          <a:spcPts val="0"/>
                        </a:spcAft>
                      </a:pPr>
                      <a:r>
                        <a:rPr lang="en-US" sz="1050" kern="100">
                          <a:effectLst/>
                        </a:rPr>
                        <a:t>2</a:t>
                      </a:r>
                      <a:endParaRPr lang="zh-CN" sz="1050" kern="100">
                        <a:effectLst/>
                        <a:latin typeface="Calibri"/>
                        <a:ea typeface="宋体"/>
                        <a:cs typeface="Times New Roman"/>
                      </a:endParaRPr>
                    </a:p>
                  </a:txBody>
                  <a:tcPr marL="68580" marR="68580" marT="0" marB="0" anchor="ctr"/>
                </a:tc>
                <a:tc>
                  <a:txBody>
                    <a:bodyPr/>
                    <a:lstStyle/>
                    <a:p>
                      <a:pPr algn="ctr">
                        <a:lnSpc>
                          <a:spcPct val="150000"/>
                        </a:lnSpc>
                        <a:spcAft>
                          <a:spcPts val="0"/>
                        </a:spcAft>
                      </a:pPr>
                      <a:r>
                        <a:rPr lang="en-US" sz="1050" kern="100">
                          <a:effectLst/>
                        </a:rPr>
                        <a:t>23</a:t>
                      </a:r>
                      <a:endParaRPr lang="zh-CN" sz="1050" kern="100">
                        <a:effectLst/>
                        <a:latin typeface="Calibri"/>
                        <a:ea typeface="宋体"/>
                        <a:cs typeface="Times New Roman"/>
                      </a:endParaRPr>
                    </a:p>
                  </a:txBody>
                  <a:tcPr marL="68580" marR="68580" marT="0" marB="0" anchor="ctr"/>
                </a:tc>
                <a:tc>
                  <a:txBody>
                    <a:bodyPr/>
                    <a:lstStyle/>
                    <a:p>
                      <a:pPr algn="ctr">
                        <a:lnSpc>
                          <a:spcPct val="150000"/>
                        </a:lnSpc>
                        <a:spcAft>
                          <a:spcPts val="0"/>
                        </a:spcAft>
                      </a:pPr>
                      <a:r>
                        <a:rPr lang="en-US" sz="1050" kern="100">
                          <a:effectLst/>
                        </a:rPr>
                        <a:t>17</a:t>
                      </a:r>
                      <a:endParaRPr lang="zh-CN" sz="1050" kern="100">
                        <a:effectLst/>
                        <a:latin typeface="Calibri"/>
                        <a:ea typeface="宋体"/>
                        <a:cs typeface="Times New Roman"/>
                      </a:endParaRPr>
                    </a:p>
                  </a:txBody>
                  <a:tcPr marL="68580" marR="68580" marT="0" marB="0" anchor="ctr"/>
                </a:tc>
                <a:tc>
                  <a:txBody>
                    <a:bodyPr/>
                    <a:lstStyle/>
                    <a:p>
                      <a:pPr algn="ctr">
                        <a:lnSpc>
                          <a:spcPct val="150000"/>
                        </a:lnSpc>
                        <a:spcAft>
                          <a:spcPts val="0"/>
                        </a:spcAft>
                      </a:pPr>
                      <a:r>
                        <a:rPr lang="en-US" sz="1050" kern="100">
                          <a:effectLst/>
                        </a:rPr>
                        <a:t>73.9%</a:t>
                      </a:r>
                      <a:endParaRPr lang="zh-CN" sz="1050" kern="100">
                        <a:effectLst/>
                        <a:latin typeface="Calibri"/>
                        <a:ea typeface="宋体"/>
                        <a:cs typeface="Times New Roman"/>
                      </a:endParaRPr>
                    </a:p>
                  </a:txBody>
                  <a:tcPr marL="68580" marR="68580" marT="0" marB="0" anchor="ctr"/>
                </a:tc>
              </a:tr>
              <a:tr h="420732">
                <a:tc>
                  <a:txBody>
                    <a:bodyPr/>
                    <a:lstStyle/>
                    <a:p>
                      <a:pPr algn="ctr">
                        <a:lnSpc>
                          <a:spcPct val="150000"/>
                        </a:lnSpc>
                        <a:spcAft>
                          <a:spcPts val="0"/>
                        </a:spcAft>
                      </a:pPr>
                      <a:r>
                        <a:rPr lang="en-US" sz="1050" kern="100">
                          <a:effectLst/>
                        </a:rPr>
                        <a:t>3</a:t>
                      </a:r>
                      <a:endParaRPr lang="zh-CN" sz="1050" kern="100">
                        <a:effectLst/>
                        <a:latin typeface="Calibri"/>
                        <a:ea typeface="宋体"/>
                        <a:cs typeface="Times New Roman"/>
                      </a:endParaRPr>
                    </a:p>
                  </a:txBody>
                  <a:tcPr marL="68580" marR="68580" marT="0" marB="0" anchor="ctr"/>
                </a:tc>
                <a:tc>
                  <a:txBody>
                    <a:bodyPr/>
                    <a:lstStyle/>
                    <a:p>
                      <a:pPr algn="ctr">
                        <a:lnSpc>
                          <a:spcPct val="150000"/>
                        </a:lnSpc>
                        <a:spcAft>
                          <a:spcPts val="0"/>
                        </a:spcAft>
                      </a:pPr>
                      <a:r>
                        <a:rPr lang="en-US" sz="1050" kern="100">
                          <a:effectLst/>
                        </a:rPr>
                        <a:t>35</a:t>
                      </a:r>
                      <a:endParaRPr lang="zh-CN" sz="1050" kern="100">
                        <a:effectLst/>
                        <a:latin typeface="Calibri"/>
                        <a:ea typeface="宋体"/>
                        <a:cs typeface="Times New Roman"/>
                      </a:endParaRPr>
                    </a:p>
                  </a:txBody>
                  <a:tcPr marL="68580" marR="68580" marT="0" marB="0" anchor="ctr"/>
                </a:tc>
                <a:tc>
                  <a:txBody>
                    <a:bodyPr/>
                    <a:lstStyle/>
                    <a:p>
                      <a:pPr algn="ctr">
                        <a:lnSpc>
                          <a:spcPct val="150000"/>
                        </a:lnSpc>
                        <a:spcAft>
                          <a:spcPts val="0"/>
                        </a:spcAft>
                      </a:pPr>
                      <a:r>
                        <a:rPr lang="en-US" sz="1050" kern="100">
                          <a:effectLst/>
                        </a:rPr>
                        <a:t>27</a:t>
                      </a:r>
                      <a:endParaRPr lang="zh-CN" sz="1050" kern="100">
                        <a:effectLst/>
                        <a:latin typeface="Calibri"/>
                        <a:ea typeface="宋体"/>
                        <a:cs typeface="Times New Roman"/>
                      </a:endParaRPr>
                    </a:p>
                  </a:txBody>
                  <a:tcPr marL="68580" marR="68580" marT="0" marB="0" anchor="ctr"/>
                </a:tc>
                <a:tc>
                  <a:txBody>
                    <a:bodyPr/>
                    <a:lstStyle/>
                    <a:p>
                      <a:pPr algn="ctr">
                        <a:lnSpc>
                          <a:spcPct val="150000"/>
                        </a:lnSpc>
                        <a:spcAft>
                          <a:spcPts val="0"/>
                        </a:spcAft>
                      </a:pPr>
                      <a:r>
                        <a:rPr lang="en-US" sz="1050" kern="100">
                          <a:effectLst/>
                        </a:rPr>
                        <a:t>77.1%</a:t>
                      </a:r>
                      <a:endParaRPr lang="zh-CN" sz="1050" kern="100">
                        <a:effectLst/>
                        <a:latin typeface="Calibri"/>
                        <a:ea typeface="宋体"/>
                        <a:cs typeface="Times New Roman"/>
                      </a:endParaRPr>
                    </a:p>
                  </a:txBody>
                  <a:tcPr marL="68580" marR="68580" marT="0" marB="0" anchor="ctr"/>
                </a:tc>
              </a:tr>
              <a:tr h="420732">
                <a:tc>
                  <a:txBody>
                    <a:bodyPr/>
                    <a:lstStyle/>
                    <a:p>
                      <a:pPr algn="ctr">
                        <a:lnSpc>
                          <a:spcPct val="150000"/>
                        </a:lnSpc>
                        <a:spcAft>
                          <a:spcPts val="0"/>
                        </a:spcAft>
                      </a:pPr>
                      <a:r>
                        <a:rPr lang="en-US" sz="1050" kern="100">
                          <a:effectLst/>
                        </a:rPr>
                        <a:t>4</a:t>
                      </a:r>
                      <a:endParaRPr lang="zh-CN" sz="1050" kern="100">
                        <a:effectLst/>
                        <a:latin typeface="Calibri"/>
                        <a:ea typeface="宋体"/>
                        <a:cs typeface="Times New Roman"/>
                      </a:endParaRPr>
                    </a:p>
                  </a:txBody>
                  <a:tcPr marL="68580" marR="68580" marT="0" marB="0" anchor="ctr"/>
                </a:tc>
                <a:tc>
                  <a:txBody>
                    <a:bodyPr/>
                    <a:lstStyle/>
                    <a:p>
                      <a:pPr algn="ctr">
                        <a:lnSpc>
                          <a:spcPct val="150000"/>
                        </a:lnSpc>
                        <a:spcAft>
                          <a:spcPts val="0"/>
                        </a:spcAft>
                      </a:pPr>
                      <a:r>
                        <a:rPr lang="en-US" sz="1050" kern="100">
                          <a:effectLst/>
                        </a:rPr>
                        <a:t>44</a:t>
                      </a:r>
                      <a:endParaRPr lang="zh-CN" sz="1050" kern="100">
                        <a:effectLst/>
                        <a:latin typeface="Calibri"/>
                        <a:ea typeface="宋体"/>
                        <a:cs typeface="Times New Roman"/>
                      </a:endParaRPr>
                    </a:p>
                  </a:txBody>
                  <a:tcPr marL="68580" marR="68580" marT="0" marB="0" anchor="ctr"/>
                </a:tc>
                <a:tc>
                  <a:txBody>
                    <a:bodyPr/>
                    <a:lstStyle/>
                    <a:p>
                      <a:pPr algn="ctr">
                        <a:lnSpc>
                          <a:spcPct val="150000"/>
                        </a:lnSpc>
                        <a:spcAft>
                          <a:spcPts val="0"/>
                        </a:spcAft>
                      </a:pPr>
                      <a:r>
                        <a:rPr lang="en-US" sz="1050" kern="100">
                          <a:effectLst/>
                        </a:rPr>
                        <a:t>35</a:t>
                      </a:r>
                      <a:endParaRPr lang="zh-CN" sz="1050" kern="100">
                        <a:effectLst/>
                        <a:latin typeface="Calibri"/>
                        <a:ea typeface="宋体"/>
                        <a:cs typeface="Times New Roman"/>
                      </a:endParaRPr>
                    </a:p>
                  </a:txBody>
                  <a:tcPr marL="68580" marR="68580" marT="0" marB="0" anchor="ctr"/>
                </a:tc>
                <a:tc>
                  <a:txBody>
                    <a:bodyPr/>
                    <a:lstStyle/>
                    <a:p>
                      <a:pPr algn="ctr">
                        <a:lnSpc>
                          <a:spcPct val="150000"/>
                        </a:lnSpc>
                        <a:spcAft>
                          <a:spcPts val="0"/>
                        </a:spcAft>
                      </a:pPr>
                      <a:r>
                        <a:rPr lang="en-US" sz="1050" kern="100">
                          <a:effectLst/>
                        </a:rPr>
                        <a:t>79.5%</a:t>
                      </a:r>
                      <a:endParaRPr lang="zh-CN" sz="1050" kern="100">
                        <a:effectLst/>
                        <a:latin typeface="Calibri"/>
                        <a:ea typeface="宋体"/>
                        <a:cs typeface="Times New Roman"/>
                      </a:endParaRPr>
                    </a:p>
                  </a:txBody>
                  <a:tcPr marL="68580" marR="68580" marT="0" marB="0" anchor="ctr"/>
                </a:tc>
              </a:tr>
              <a:tr h="420732">
                <a:tc>
                  <a:txBody>
                    <a:bodyPr/>
                    <a:lstStyle/>
                    <a:p>
                      <a:pPr algn="ctr">
                        <a:lnSpc>
                          <a:spcPct val="150000"/>
                        </a:lnSpc>
                        <a:spcAft>
                          <a:spcPts val="0"/>
                        </a:spcAft>
                      </a:pPr>
                      <a:r>
                        <a:rPr lang="en-US" sz="1050" kern="100">
                          <a:effectLst/>
                        </a:rPr>
                        <a:t>5</a:t>
                      </a:r>
                      <a:endParaRPr lang="zh-CN" sz="1050" kern="100">
                        <a:effectLst/>
                        <a:latin typeface="Calibri"/>
                        <a:ea typeface="宋体"/>
                        <a:cs typeface="Times New Roman"/>
                      </a:endParaRPr>
                    </a:p>
                  </a:txBody>
                  <a:tcPr marL="68580" marR="68580" marT="0" marB="0" anchor="ctr"/>
                </a:tc>
                <a:tc>
                  <a:txBody>
                    <a:bodyPr/>
                    <a:lstStyle/>
                    <a:p>
                      <a:pPr algn="ctr">
                        <a:lnSpc>
                          <a:spcPct val="150000"/>
                        </a:lnSpc>
                        <a:spcAft>
                          <a:spcPts val="0"/>
                        </a:spcAft>
                      </a:pPr>
                      <a:r>
                        <a:rPr lang="en-US" sz="1050" kern="100">
                          <a:effectLst/>
                        </a:rPr>
                        <a:t>49</a:t>
                      </a:r>
                      <a:endParaRPr lang="zh-CN" sz="1050" kern="100">
                        <a:effectLst/>
                        <a:latin typeface="Calibri"/>
                        <a:ea typeface="宋体"/>
                        <a:cs typeface="Times New Roman"/>
                      </a:endParaRPr>
                    </a:p>
                  </a:txBody>
                  <a:tcPr marL="68580" marR="68580" marT="0" marB="0" anchor="ctr"/>
                </a:tc>
                <a:tc>
                  <a:txBody>
                    <a:bodyPr/>
                    <a:lstStyle/>
                    <a:p>
                      <a:pPr algn="ctr">
                        <a:lnSpc>
                          <a:spcPct val="150000"/>
                        </a:lnSpc>
                        <a:spcAft>
                          <a:spcPts val="0"/>
                        </a:spcAft>
                      </a:pPr>
                      <a:r>
                        <a:rPr lang="en-US" sz="1050" kern="100">
                          <a:effectLst/>
                        </a:rPr>
                        <a:t>41</a:t>
                      </a:r>
                      <a:endParaRPr lang="zh-CN" sz="1050" kern="100">
                        <a:effectLst/>
                        <a:latin typeface="Calibri"/>
                        <a:ea typeface="宋体"/>
                        <a:cs typeface="Times New Roman"/>
                      </a:endParaRPr>
                    </a:p>
                  </a:txBody>
                  <a:tcPr marL="68580" marR="68580" marT="0" marB="0" anchor="ctr"/>
                </a:tc>
                <a:tc>
                  <a:txBody>
                    <a:bodyPr/>
                    <a:lstStyle/>
                    <a:p>
                      <a:pPr algn="ctr">
                        <a:lnSpc>
                          <a:spcPct val="150000"/>
                        </a:lnSpc>
                        <a:spcAft>
                          <a:spcPts val="0"/>
                        </a:spcAft>
                      </a:pPr>
                      <a:r>
                        <a:rPr lang="en-US" sz="1050" kern="100" dirty="0">
                          <a:effectLst/>
                        </a:rPr>
                        <a:t>83.7%</a:t>
                      </a:r>
                      <a:endParaRPr lang="zh-CN" sz="1050" kern="100" dirty="0">
                        <a:effectLst/>
                        <a:latin typeface="Calibri"/>
                        <a:ea typeface="宋体"/>
                        <a:cs typeface="Times New Roman"/>
                      </a:endParaRPr>
                    </a:p>
                  </a:txBody>
                  <a:tcPr marL="68580" marR="68580" marT="0" marB="0" anchor="ctr"/>
                </a:tc>
              </a:tr>
            </a:tbl>
          </a:graphicData>
        </a:graphic>
      </p:graphicFrame>
      <p:graphicFrame>
        <p:nvGraphicFramePr>
          <p:cNvPr id="5" name="表格 4"/>
          <p:cNvGraphicFramePr>
            <a:graphicFrameLocks noGrp="1"/>
          </p:cNvGraphicFramePr>
          <p:nvPr>
            <p:extLst>
              <p:ext uri="{D42A27DB-BD31-4B8C-83A1-F6EECF244321}">
                <p14:modId xmlns:p14="http://schemas.microsoft.com/office/powerpoint/2010/main" val="491016526"/>
              </p:ext>
            </p:extLst>
          </p:nvPr>
        </p:nvGraphicFramePr>
        <p:xfrm>
          <a:off x="755576" y="3212976"/>
          <a:ext cx="6264696" cy="2448270"/>
        </p:xfrm>
        <a:graphic>
          <a:graphicData uri="http://schemas.openxmlformats.org/drawingml/2006/table">
            <a:tbl>
              <a:tblPr firstRow="1" firstCol="1" bandRow="1">
                <a:tableStyleId>{5C22544A-7EE6-4342-B048-85BDC9FD1C3A}</a:tableStyleId>
              </a:tblPr>
              <a:tblGrid>
                <a:gridCol w="1173786"/>
                <a:gridCol w="1688960"/>
                <a:gridCol w="1700975"/>
                <a:gridCol w="1700975"/>
              </a:tblGrid>
              <a:tr h="404715">
                <a:tc>
                  <a:txBody>
                    <a:bodyPr/>
                    <a:lstStyle/>
                    <a:p>
                      <a:pPr algn="ctr">
                        <a:lnSpc>
                          <a:spcPct val="150000"/>
                        </a:lnSpc>
                        <a:spcAft>
                          <a:spcPts val="0"/>
                        </a:spcAft>
                      </a:pPr>
                      <a:r>
                        <a:rPr lang="zh-CN" sz="1050" kern="100">
                          <a:effectLst/>
                        </a:rPr>
                        <a:t>视频序号</a:t>
                      </a:r>
                      <a:endParaRPr lang="zh-CN" sz="1050" kern="100">
                        <a:effectLst/>
                        <a:latin typeface="Calibri"/>
                        <a:ea typeface="宋体"/>
                        <a:cs typeface="Times New Roman"/>
                      </a:endParaRPr>
                    </a:p>
                  </a:txBody>
                  <a:tcPr marL="68580" marR="68580" marT="0" marB="0" anchor="ctr"/>
                </a:tc>
                <a:tc>
                  <a:txBody>
                    <a:bodyPr/>
                    <a:lstStyle/>
                    <a:p>
                      <a:pPr algn="ctr">
                        <a:lnSpc>
                          <a:spcPct val="150000"/>
                        </a:lnSpc>
                        <a:spcAft>
                          <a:spcPts val="0"/>
                        </a:spcAft>
                      </a:pPr>
                      <a:r>
                        <a:rPr lang="zh-CN" sz="1050" kern="100">
                          <a:effectLst/>
                        </a:rPr>
                        <a:t>车辆数量</a:t>
                      </a:r>
                      <a:endParaRPr lang="zh-CN" sz="1050" kern="100">
                        <a:effectLst/>
                        <a:latin typeface="Calibri"/>
                        <a:ea typeface="宋体"/>
                        <a:cs typeface="Times New Roman"/>
                      </a:endParaRPr>
                    </a:p>
                  </a:txBody>
                  <a:tcPr marL="68580" marR="68580" marT="0" marB="0" anchor="ctr"/>
                </a:tc>
                <a:tc>
                  <a:txBody>
                    <a:bodyPr/>
                    <a:lstStyle/>
                    <a:p>
                      <a:pPr algn="ctr">
                        <a:lnSpc>
                          <a:spcPct val="150000"/>
                        </a:lnSpc>
                        <a:spcAft>
                          <a:spcPts val="0"/>
                        </a:spcAft>
                      </a:pPr>
                      <a:r>
                        <a:rPr lang="zh-CN" sz="1050" kern="100">
                          <a:effectLst/>
                        </a:rPr>
                        <a:t>检测数量</a:t>
                      </a:r>
                      <a:endParaRPr lang="zh-CN" sz="1050" kern="100">
                        <a:effectLst/>
                        <a:latin typeface="Calibri"/>
                        <a:ea typeface="宋体"/>
                        <a:cs typeface="Times New Roman"/>
                      </a:endParaRPr>
                    </a:p>
                  </a:txBody>
                  <a:tcPr marL="68580" marR="68580" marT="0" marB="0" anchor="ctr"/>
                </a:tc>
                <a:tc>
                  <a:txBody>
                    <a:bodyPr/>
                    <a:lstStyle/>
                    <a:p>
                      <a:pPr algn="ctr">
                        <a:lnSpc>
                          <a:spcPct val="150000"/>
                        </a:lnSpc>
                        <a:spcAft>
                          <a:spcPts val="0"/>
                        </a:spcAft>
                      </a:pPr>
                      <a:r>
                        <a:rPr lang="zh-CN" sz="1050" kern="100">
                          <a:effectLst/>
                        </a:rPr>
                        <a:t>准确率</a:t>
                      </a:r>
                      <a:endParaRPr lang="zh-CN" sz="1050" kern="100">
                        <a:effectLst/>
                        <a:latin typeface="Calibri"/>
                        <a:ea typeface="宋体"/>
                        <a:cs typeface="Times New Roman"/>
                      </a:endParaRPr>
                    </a:p>
                  </a:txBody>
                  <a:tcPr marL="68580" marR="68580" marT="0" marB="0" anchor="ctr"/>
                </a:tc>
              </a:tr>
              <a:tr h="408711">
                <a:tc>
                  <a:txBody>
                    <a:bodyPr/>
                    <a:lstStyle/>
                    <a:p>
                      <a:pPr algn="ctr">
                        <a:lnSpc>
                          <a:spcPct val="150000"/>
                        </a:lnSpc>
                        <a:spcAft>
                          <a:spcPts val="0"/>
                        </a:spcAft>
                      </a:pPr>
                      <a:r>
                        <a:rPr lang="en-US" sz="1050" kern="100">
                          <a:effectLst/>
                        </a:rPr>
                        <a:t>1</a:t>
                      </a:r>
                      <a:endParaRPr lang="zh-CN" sz="1050" kern="100">
                        <a:effectLst/>
                        <a:latin typeface="Calibri"/>
                        <a:ea typeface="宋体"/>
                        <a:cs typeface="Times New Roman"/>
                      </a:endParaRPr>
                    </a:p>
                  </a:txBody>
                  <a:tcPr marL="68580" marR="68580" marT="0" marB="0" anchor="ctr"/>
                </a:tc>
                <a:tc>
                  <a:txBody>
                    <a:bodyPr/>
                    <a:lstStyle/>
                    <a:p>
                      <a:pPr algn="ctr">
                        <a:lnSpc>
                          <a:spcPct val="150000"/>
                        </a:lnSpc>
                        <a:spcAft>
                          <a:spcPts val="0"/>
                        </a:spcAft>
                      </a:pPr>
                      <a:r>
                        <a:rPr lang="en-US" sz="1050" kern="100">
                          <a:effectLst/>
                        </a:rPr>
                        <a:t>17</a:t>
                      </a:r>
                      <a:endParaRPr lang="zh-CN" sz="1050" kern="100">
                        <a:effectLst/>
                        <a:latin typeface="Calibri"/>
                        <a:ea typeface="宋体"/>
                        <a:cs typeface="Times New Roman"/>
                      </a:endParaRPr>
                    </a:p>
                  </a:txBody>
                  <a:tcPr marL="68580" marR="68580" marT="0" marB="0" anchor="ctr"/>
                </a:tc>
                <a:tc>
                  <a:txBody>
                    <a:bodyPr/>
                    <a:lstStyle/>
                    <a:p>
                      <a:pPr algn="ctr">
                        <a:lnSpc>
                          <a:spcPct val="150000"/>
                        </a:lnSpc>
                        <a:spcAft>
                          <a:spcPts val="0"/>
                        </a:spcAft>
                      </a:pPr>
                      <a:r>
                        <a:rPr lang="en-US" sz="1050" kern="100">
                          <a:effectLst/>
                        </a:rPr>
                        <a:t>15</a:t>
                      </a:r>
                      <a:endParaRPr lang="zh-CN" sz="1050" kern="100">
                        <a:effectLst/>
                        <a:latin typeface="Calibri"/>
                        <a:ea typeface="宋体"/>
                        <a:cs typeface="Times New Roman"/>
                      </a:endParaRPr>
                    </a:p>
                  </a:txBody>
                  <a:tcPr marL="68580" marR="68580" marT="0" marB="0" anchor="ctr"/>
                </a:tc>
                <a:tc>
                  <a:txBody>
                    <a:bodyPr/>
                    <a:lstStyle/>
                    <a:p>
                      <a:pPr algn="ctr">
                        <a:lnSpc>
                          <a:spcPct val="150000"/>
                        </a:lnSpc>
                        <a:spcAft>
                          <a:spcPts val="0"/>
                        </a:spcAft>
                      </a:pPr>
                      <a:r>
                        <a:rPr lang="en-US" sz="1050" kern="100">
                          <a:effectLst/>
                        </a:rPr>
                        <a:t>88.2%</a:t>
                      </a:r>
                      <a:endParaRPr lang="zh-CN" sz="1050" kern="100">
                        <a:effectLst/>
                        <a:latin typeface="Calibri"/>
                        <a:ea typeface="宋体"/>
                        <a:cs typeface="Times New Roman"/>
                      </a:endParaRPr>
                    </a:p>
                  </a:txBody>
                  <a:tcPr marL="68580" marR="68580" marT="0" marB="0" anchor="ctr"/>
                </a:tc>
              </a:tr>
              <a:tr h="408711">
                <a:tc>
                  <a:txBody>
                    <a:bodyPr/>
                    <a:lstStyle/>
                    <a:p>
                      <a:pPr algn="ctr">
                        <a:lnSpc>
                          <a:spcPct val="150000"/>
                        </a:lnSpc>
                        <a:spcAft>
                          <a:spcPts val="0"/>
                        </a:spcAft>
                      </a:pPr>
                      <a:r>
                        <a:rPr lang="en-US" sz="1050" kern="100">
                          <a:effectLst/>
                        </a:rPr>
                        <a:t>2</a:t>
                      </a:r>
                      <a:endParaRPr lang="zh-CN" sz="1050" kern="100">
                        <a:effectLst/>
                        <a:latin typeface="Calibri"/>
                        <a:ea typeface="宋体"/>
                        <a:cs typeface="Times New Roman"/>
                      </a:endParaRPr>
                    </a:p>
                  </a:txBody>
                  <a:tcPr marL="68580" marR="68580" marT="0" marB="0" anchor="ctr"/>
                </a:tc>
                <a:tc>
                  <a:txBody>
                    <a:bodyPr/>
                    <a:lstStyle/>
                    <a:p>
                      <a:pPr algn="ctr">
                        <a:lnSpc>
                          <a:spcPct val="150000"/>
                        </a:lnSpc>
                        <a:spcAft>
                          <a:spcPts val="0"/>
                        </a:spcAft>
                      </a:pPr>
                      <a:r>
                        <a:rPr lang="en-US" sz="1050" kern="100">
                          <a:effectLst/>
                        </a:rPr>
                        <a:t>21</a:t>
                      </a:r>
                      <a:endParaRPr lang="zh-CN" sz="1050" kern="100">
                        <a:effectLst/>
                        <a:latin typeface="Calibri"/>
                        <a:ea typeface="宋体"/>
                        <a:cs typeface="Times New Roman"/>
                      </a:endParaRPr>
                    </a:p>
                  </a:txBody>
                  <a:tcPr marL="68580" marR="68580" marT="0" marB="0" anchor="ctr"/>
                </a:tc>
                <a:tc>
                  <a:txBody>
                    <a:bodyPr/>
                    <a:lstStyle/>
                    <a:p>
                      <a:pPr algn="ctr">
                        <a:lnSpc>
                          <a:spcPct val="150000"/>
                        </a:lnSpc>
                        <a:spcAft>
                          <a:spcPts val="0"/>
                        </a:spcAft>
                      </a:pPr>
                      <a:r>
                        <a:rPr lang="en-US" sz="1050" kern="100">
                          <a:effectLst/>
                        </a:rPr>
                        <a:t>20</a:t>
                      </a:r>
                      <a:endParaRPr lang="zh-CN" sz="1050" kern="100">
                        <a:effectLst/>
                        <a:latin typeface="Calibri"/>
                        <a:ea typeface="宋体"/>
                        <a:cs typeface="Times New Roman"/>
                      </a:endParaRPr>
                    </a:p>
                  </a:txBody>
                  <a:tcPr marL="68580" marR="68580" marT="0" marB="0" anchor="ctr"/>
                </a:tc>
                <a:tc>
                  <a:txBody>
                    <a:bodyPr/>
                    <a:lstStyle/>
                    <a:p>
                      <a:pPr algn="ctr">
                        <a:lnSpc>
                          <a:spcPct val="150000"/>
                        </a:lnSpc>
                        <a:spcAft>
                          <a:spcPts val="0"/>
                        </a:spcAft>
                      </a:pPr>
                      <a:r>
                        <a:rPr lang="en-US" sz="1050" kern="100">
                          <a:effectLst/>
                        </a:rPr>
                        <a:t>95.2%</a:t>
                      </a:r>
                      <a:endParaRPr lang="zh-CN" sz="1050" kern="100">
                        <a:effectLst/>
                        <a:latin typeface="Calibri"/>
                        <a:ea typeface="宋体"/>
                        <a:cs typeface="Times New Roman"/>
                      </a:endParaRPr>
                    </a:p>
                  </a:txBody>
                  <a:tcPr marL="68580" marR="68580" marT="0" marB="0" anchor="ctr"/>
                </a:tc>
              </a:tr>
              <a:tr h="408711">
                <a:tc>
                  <a:txBody>
                    <a:bodyPr/>
                    <a:lstStyle/>
                    <a:p>
                      <a:pPr algn="ctr">
                        <a:lnSpc>
                          <a:spcPct val="150000"/>
                        </a:lnSpc>
                        <a:spcAft>
                          <a:spcPts val="0"/>
                        </a:spcAft>
                      </a:pPr>
                      <a:r>
                        <a:rPr lang="en-US" sz="1050" kern="100">
                          <a:effectLst/>
                        </a:rPr>
                        <a:t>3</a:t>
                      </a:r>
                      <a:endParaRPr lang="zh-CN" sz="1050" kern="100">
                        <a:effectLst/>
                        <a:latin typeface="Calibri"/>
                        <a:ea typeface="宋体"/>
                        <a:cs typeface="Times New Roman"/>
                      </a:endParaRPr>
                    </a:p>
                  </a:txBody>
                  <a:tcPr marL="68580" marR="68580" marT="0" marB="0" anchor="ctr"/>
                </a:tc>
                <a:tc>
                  <a:txBody>
                    <a:bodyPr/>
                    <a:lstStyle/>
                    <a:p>
                      <a:pPr algn="ctr">
                        <a:lnSpc>
                          <a:spcPct val="150000"/>
                        </a:lnSpc>
                        <a:spcAft>
                          <a:spcPts val="0"/>
                        </a:spcAft>
                      </a:pPr>
                      <a:r>
                        <a:rPr lang="en-US" sz="1050" kern="100">
                          <a:effectLst/>
                        </a:rPr>
                        <a:t>32</a:t>
                      </a:r>
                      <a:endParaRPr lang="zh-CN" sz="1050" kern="100">
                        <a:effectLst/>
                        <a:latin typeface="Calibri"/>
                        <a:ea typeface="宋体"/>
                        <a:cs typeface="Times New Roman"/>
                      </a:endParaRPr>
                    </a:p>
                  </a:txBody>
                  <a:tcPr marL="68580" marR="68580" marT="0" marB="0" anchor="ctr"/>
                </a:tc>
                <a:tc>
                  <a:txBody>
                    <a:bodyPr/>
                    <a:lstStyle/>
                    <a:p>
                      <a:pPr algn="ctr">
                        <a:lnSpc>
                          <a:spcPct val="150000"/>
                        </a:lnSpc>
                        <a:spcAft>
                          <a:spcPts val="0"/>
                        </a:spcAft>
                      </a:pPr>
                      <a:r>
                        <a:rPr lang="en-US" sz="1050" kern="100">
                          <a:effectLst/>
                        </a:rPr>
                        <a:t>30</a:t>
                      </a:r>
                      <a:endParaRPr lang="zh-CN" sz="1050" kern="100">
                        <a:effectLst/>
                        <a:latin typeface="Calibri"/>
                        <a:ea typeface="宋体"/>
                        <a:cs typeface="Times New Roman"/>
                      </a:endParaRPr>
                    </a:p>
                  </a:txBody>
                  <a:tcPr marL="68580" marR="68580" marT="0" marB="0" anchor="ctr"/>
                </a:tc>
                <a:tc>
                  <a:txBody>
                    <a:bodyPr/>
                    <a:lstStyle/>
                    <a:p>
                      <a:pPr algn="ctr">
                        <a:lnSpc>
                          <a:spcPct val="150000"/>
                        </a:lnSpc>
                        <a:spcAft>
                          <a:spcPts val="0"/>
                        </a:spcAft>
                      </a:pPr>
                      <a:r>
                        <a:rPr lang="en-US" sz="1050" kern="100">
                          <a:effectLst/>
                        </a:rPr>
                        <a:t>93.8%</a:t>
                      </a:r>
                      <a:endParaRPr lang="zh-CN" sz="1050" kern="100">
                        <a:effectLst/>
                        <a:latin typeface="Calibri"/>
                        <a:ea typeface="宋体"/>
                        <a:cs typeface="Times New Roman"/>
                      </a:endParaRPr>
                    </a:p>
                  </a:txBody>
                  <a:tcPr marL="68580" marR="68580" marT="0" marB="0" anchor="ctr"/>
                </a:tc>
              </a:tr>
              <a:tr h="408711">
                <a:tc>
                  <a:txBody>
                    <a:bodyPr/>
                    <a:lstStyle/>
                    <a:p>
                      <a:pPr algn="ctr">
                        <a:lnSpc>
                          <a:spcPct val="150000"/>
                        </a:lnSpc>
                        <a:spcAft>
                          <a:spcPts val="0"/>
                        </a:spcAft>
                      </a:pPr>
                      <a:r>
                        <a:rPr lang="en-US" sz="1050" kern="100">
                          <a:effectLst/>
                        </a:rPr>
                        <a:t>4</a:t>
                      </a:r>
                      <a:endParaRPr lang="zh-CN" sz="1050" kern="100">
                        <a:effectLst/>
                        <a:latin typeface="Calibri"/>
                        <a:ea typeface="宋体"/>
                        <a:cs typeface="Times New Roman"/>
                      </a:endParaRPr>
                    </a:p>
                  </a:txBody>
                  <a:tcPr marL="68580" marR="68580" marT="0" marB="0" anchor="ctr"/>
                </a:tc>
                <a:tc>
                  <a:txBody>
                    <a:bodyPr/>
                    <a:lstStyle/>
                    <a:p>
                      <a:pPr algn="ctr">
                        <a:lnSpc>
                          <a:spcPct val="150000"/>
                        </a:lnSpc>
                        <a:spcAft>
                          <a:spcPts val="0"/>
                        </a:spcAft>
                      </a:pPr>
                      <a:r>
                        <a:rPr lang="en-US" sz="1050" kern="100">
                          <a:effectLst/>
                        </a:rPr>
                        <a:t>25</a:t>
                      </a:r>
                      <a:endParaRPr lang="zh-CN" sz="1050" kern="100">
                        <a:effectLst/>
                        <a:latin typeface="Calibri"/>
                        <a:ea typeface="宋体"/>
                        <a:cs typeface="Times New Roman"/>
                      </a:endParaRPr>
                    </a:p>
                  </a:txBody>
                  <a:tcPr marL="68580" marR="68580" marT="0" marB="0" anchor="ctr"/>
                </a:tc>
                <a:tc>
                  <a:txBody>
                    <a:bodyPr/>
                    <a:lstStyle/>
                    <a:p>
                      <a:pPr algn="ctr">
                        <a:lnSpc>
                          <a:spcPct val="150000"/>
                        </a:lnSpc>
                        <a:spcAft>
                          <a:spcPts val="0"/>
                        </a:spcAft>
                      </a:pPr>
                      <a:r>
                        <a:rPr lang="en-US" sz="1050" kern="100">
                          <a:effectLst/>
                        </a:rPr>
                        <a:t>24</a:t>
                      </a:r>
                      <a:endParaRPr lang="zh-CN" sz="1050" kern="100">
                        <a:effectLst/>
                        <a:latin typeface="Calibri"/>
                        <a:ea typeface="宋体"/>
                        <a:cs typeface="Times New Roman"/>
                      </a:endParaRPr>
                    </a:p>
                  </a:txBody>
                  <a:tcPr marL="68580" marR="68580" marT="0" marB="0" anchor="ctr"/>
                </a:tc>
                <a:tc>
                  <a:txBody>
                    <a:bodyPr/>
                    <a:lstStyle/>
                    <a:p>
                      <a:pPr algn="ctr">
                        <a:lnSpc>
                          <a:spcPct val="150000"/>
                        </a:lnSpc>
                        <a:spcAft>
                          <a:spcPts val="0"/>
                        </a:spcAft>
                      </a:pPr>
                      <a:r>
                        <a:rPr lang="en-US" sz="1050" kern="100">
                          <a:effectLst/>
                        </a:rPr>
                        <a:t>96.0%</a:t>
                      </a:r>
                      <a:endParaRPr lang="zh-CN" sz="1050" kern="100">
                        <a:effectLst/>
                        <a:latin typeface="Calibri"/>
                        <a:ea typeface="宋体"/>
                        <a:cs typeface="Times New Roman"/>
                      </a:endParaRPr>
                    </a:p>
                  </a:txBody>
                  <a:tcPr marL="68580" marR="68580" marT="0" marB="0" anchor="ctr"/>
                </a:tc>
              </a:tr>
              <a:tr h="408711">
                <a:tc>
                  <a:txBody>
                    <a:bodyPr/>
                    <a:lstStyle/>
                    <a:p>
                      <a:pPr algn="ctr">
                        <a:lnSpc>
                          <a:spcPct val="150000"/>
                        </a:lnSpc>
                        <a:spcAft>
                          <a:spcPts val="0"/>
                        </a:spcAft>
                      </a:pPr>
                      <a:r>
                        <a:rPr lang="en-US" sz="1050" kern="100">
                          <a:effectLst/>
                        </a:rPr>
                        <a:t>5</a:t>
                      </a:r>
                      <a:endParaRPr lang="zh-CN" sz="1050" kern="100">
                        <a:effectLst/>
                        <a:latin typeface="Calibri"/>
                        <a:ea typeface="宋体"/>
                        <a:cs typeface="Times New Roman"/>
                      </a:endParaRPr>
                    </a:p>
                  </a:txBody>
                  <a:tcPr marL="68580" marR="68580" marT="0" marB="0" anchor="ctr"/>
                </a:tc>
                <a:tc>
                  <a:txBody>
                    <a:bodyPr/>
                    <a:lstStyle/>
                    <a:p>
                      <a:pPr algn="ctr">
                        <a:lnSpc>
                          <a:spcPct val="150000"/>
                        </a:lnSpc>
                        <a:spcAft>
                          <a:spcPts val="0"/>
                        </a:spcAft>
                      </a:pPr>
                      <a:r>
                        <a:rPr lang="en-US" sz="1050" kern="100">
                          <a:effectLst/>
                        </a:rPr>
                        <a:t>31</a:t>
                      </a:r>
                      <a:endParaRPr lang="zh-CN" sz="1050" kern="100">
                        <a:effectLst/>
                        <a:latin typeface="Calibri"/>
                        <a:ea typeface="宋体"/>
                        <a:cs typeface="Times New Roman"/>
                      </a:endParaRPr>
                    </a:p>
                  </a:txBody>
                  <a:tcPr marL="68580" marR="68580" marT="0" marB="0" anchor="ctr"/>
                </a:tc>
                <a:tc>
                  <a:txBody>
                    <a:bodyPr/>
                    <a:lstStyle/>
                    <a:p>
                      <a:pPr algn="ctr">
                        <a:lnSpc>
                          <a:spcPct val="150000"/>
                        </a:lnSpc>
                        <a:spcAft>
                          <a:spcPts val="0"/>
                        </a:spcAft>
                      </a:pPr>
                      <a:r>
                        <a:rPr lang="en-US" sz="1050" kern="100">
                          <a:effectLst/>
                        </a:rPr>
                        <a:t>29</a:t>
                      </a:r>
                      <a:endParaRPr lang="zh-CN" sz="1050" kern="100">
                        <a:effectLst/>
                        <a:latin typeface="Calibri"/>
                        <a:ea typeface="宋体"/>
                        <a:cs typeface="Times New Roman"/>
                      </a:endParaRPr>
                    </a:p>
                  </a:txBody>
                  <a:tcPr marL="68580" marR="68580" marT="0" marB="0" anchor="ctr"/>
                </a:tc>
                <a:tc>
                  <a:txBody>
                    <a:bodyPr/>
                    <a:lstStyle/>
                    <a:p>
                      <a:pPr algn="ctr">
                        <a:lnSpc>
                          <a:spcPct val="150000"/>
                        </a:lnSpc>
                        <a:spcAft>
                          <a:spcPts val="0"/>
                        </a:spcAft>
                      </a:pPr>
                      <a:r>
                        <a:rPr lang="en-US" sz="1050" kern="100" dirty="0">
                          <a:effectLst/>
                        </a:rPr>
                        <a:t>93.5%</a:t>
                      </a:r>
                      <a:endParaRPr lang="zh-CN" sz="1050" kern="100" dirty="0">
                        <a:effectLst/>
                        <a:latin typeface="Calibri"/>
                        <a:ea typeface="宋体"/>
                        <a:cs typeface="Times New Roman"/>
                      </a:endParaRPr>
                    </a:p>
                  </a:txBody>
                  <a:tcPr marL="68580" marR="68580" marT="0" marB="0" anchor="ctr"/>
                </a:tc>
              </a:tr>
            </a:tbl>
          </a:graphicData>
        </a:graphic>
      </p:graphicFrame>
      <p:sp>
        <p:nvSpPr>
          <p:cNvPr id="6" name="TextBox 5"/>
          <p:cNvSpPr txBox="1"/>
          <p:nvPr/>
        </p:nvSpPr>
        <p:spPr>
          <a:xfrm>
            <a:off x="7092280" y="1268760"/>
            <a:ext cx="1800200" cy="646331"/>
          </a:xfrm>
          <a:prstGeom prst="rect">
            <a:avLst/>
          </a:prstGeom>
          <a:noFill/>
        </p:spPr>
        <p:txBody>
          <a:bodyPr wrap="square" rtlCol="0">
            <a:spAutoFit/>
          </a:bodyPr>
          <a:lstStyle/>
          <a:p>
            <a:r>
              <a:rPr lang="zh-CN" altLang="en-US" dirty="0" smtClean="0"/>
              <a:t>人物分类器平均准确率为</a:t>
            </a:r>
            <a:r>
              <a:rPr lang="en-US" altLang="zh-CN" dirty="0" smtClean="0"/>
              <a:t>78.1%</a:t>
            </a:r>
            <a:endParaRPr lang="zh-CN" altLang="en-US" dirty="0"/>
          </a:p>
        </p:txBody>
      </p:sp>
      <p:sp>
        <p:nvSpPr>
          <p:cNvPr id="7" name="TextBox 6"/>
          <p:cNvSpPr txBox="1"/>
          <p:nvPr/>
        </p:nvSpPr>
        <p:spPr>
          <a:xfrm>
            <a:off x="7248855" y="4293096"/>
            <a:ext cx="1800200" cy="646331"/>
          </a:xfrm>
          <a:prstGeom prst="rect">
            <a:avLst/>
          </a:prstGeom>
          <a:noFill/>
        </p:spPr>
        <p:txBody>
          <a:bodyPr wrap="square" rtlCol="0">
            <a:spAutoFit/>
          </a:bodyPr>
          <a:lstStyle/>
          <a:p>
            <a:r>
              <a:rPr lang="zh-CN" altLang="en-US" dirty="0" smtClean="0"/>
              <a:t>车辆分类器平均准确率为</a:t>
            </a:r>
            <a:r>
              <a:rPr lang="en-US" altLang="zh-CN" dirty="0" smtClean="0"/>
              <a:t>93.7%</a:t>
            </a:r>
            <a:endParaRPr lang="zh-CN" altLang="en-US" dirty="0"/>
          </a:p>
        </p:txBody>
      </p:sp>
    </p:spTree>
    <p:extLst>
      <p:ext uri="{BB962C8B-B14F-4D97-AF65-F5344CB8AC3E}">
        <p14:creationId xmlns:p14="http://schemas.microsoft.com/office/powerpoint/2010/main" val="23228800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71600" y="5715000"/>
            <a:ext cx="8172401" cy="1143000"/>
          </a:xfrm>
        </p:spPr>
        <p:txBody>
          <a:bodyPr/>
          <a:lstStyle/>
          <a:p>
            <a:r>
              <a:rPr lang="zh-CN" altLang="en-US" dirty="0" smtClean="0"/>
              <a:t>基于</a:t>
            </a:r>
            <a:r>
              <a:rPr lang="en-US" altLang="zh-CN" dirty="0" smtClean="0"/>
              <a:t>RGB</a:t>
            </a:r>
            <a:r>
              <a:rPr lang="zh-CN" altLang="en-US" dirty="0" smtClean="0"/>
              <a:t>颜色色差的特征检索</a:t>
            </a:r>
            <a:endParaRPr lang="zh-CN" altLang="en-US" dirty="0"/>
          </a:p>
        </p:txBody>
      </p:sp>
      <mc:AlternateContent xmlns:mc="http://schemas.openxmlformats.org/markup-compatibility/2006" xmlns:a14="http://schemas.microsoft.com/office/drawing/2010/main">
        <mc:Choice Requires="a14">
          <p:sp>
            <p:nvSpPr>
              <p:cNvPr id="4" name="矩形 3"/>
              <p:cNvSpPr/>
              <p:nvPr/>
            </p:nvSpPr>
            <p:spPr>
              <a:xfrm>
                <a:off x="395536" y="2924944"/>
                <a:ext cx="8496944" cy="1050288"/>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1600" i="1">
                          <a:latin typeface="Cambria Math"/>
                        </a:rPr>
                        <m:t>𝐷</m:t>
                      </m:r>
                      <m:d>
                        <m:dPr>
                          <m:ctrlPr>
                            <a:rPr lang="zh-CN" altLang="zh-CN" sz="1600" i="1">
                              <a:latin typeface="Cambria Math"/>
                            </a:rPr>
                          </m:ctrlPr>
                        </m:dPr>
                        <m:e>
                          <m:sSub>
                            <m:sSubPr>
                              <m:ctrlPr>
                                <a:rPr lang="zh-CN" altLang="zh-CN" sz="1600" i="1">
                                  <a:latin typeface="Cambria Math"/>
                                </a:rPr>
                              </m:ctrlPr>
                            </m:sSubPr>
                            <m:e>
                              <m:r>
                                <a:rPr lang="en-US" altLang="zh-CN" sz="1600" i="1">
                                  <a:latin typeface="Cambria Math"/>
                                </a:rPr>
                                <m:t>𝐼</m:t>
                              </m:r>
                            </m:e>
                            <m:sub>
                              <m:r>
                                <a:rPr lang="en-US" altLang="zh-CN" sz="1600" i="1">
                                  <a:latin typeface="Cambria Math"/>
                                </a:rPr>
                                <m:t>1</m:t>
                              </m:r>
                            </m:sub>
                          </m:sSub>
                          <m:r>
                            <a:rPr lang="en-US" altLang="zh-CN" sz="1600" i="1">
                              <a:latin typeface="Cambria Math"/>
                            </a:rPr>
                            <m:t>,</m:t>
                          </m:r>
                          <m:sSub>
                            <m:sSubPr>
                              <m:ctrlPr>
                                <a:rPr lang="zh-CN" altLang="zh-CN" sz="1600" i="1">
                                  <a:latin typeface="Cambria Math"/>
                                </a:rPr>
                              </m:ctrlPr>
                            </m:sSubPr>
                            <m:e>
                              <m:r>
                                <a:rPr lang="en-US" altLang="zh-CN" sz="1600" i="1">
                                  <a:latin typeface="Cambria Math"/>
                                </a:rPr>
                                <m:t>𝐼</m:t>
                              </m:r>
                            </m:e>
                            <m:sub>
                              <m:r>
                                <a:rPr lang="en-US" altLang="zh-CN" sz="1600" i="1">
                                  <a:latin typeface="Cambria Math"/>
                                </a:rPr>
                                <m:t>2</m:t>
                              </m:r>
                            </m:sub>
                          </m:sSub>
                        </m:e>
                      </m:d>
                      <m:r>
                        <a:rPr lang="en-US" altLang="zh-CN" sz="1600" i="1">
                          <a:latin typeface="Cambria Math"/>
                        </a:rPr>
                        <m:t>=</m:t>
                      </m:r>
                      <m:rad>
                        <m:radPr>
                          <m:degHide m:val="on"/>
                          <m:ctrlPr>
                            <a:rPr lang="zh-CN" altLang="zh-CN" sz="1600" i="1">
                              <a:latin typeface="Cambria Math"/>
                            </a:rPr>
                          </m:ctrlPr>
                        </m:radPr>
                        <m:deg/>
                        <m:e>
                          <m:f>
                            <m:fPr>
                              <m:ctrlPr>
                                <a:rPr lang="zh-CN" altLang="zh-CN" sz="1600" i="1">
                                  <a:latin typeface="Cambria Math"/>
                                </a:rPr>
                              </m:ctrlPr>
                            </m:fPr>
                            <m:num>
                              <m:sSubSup>
                                <m:sSubSupPr>
                                  <m:ctrlPr>
                                    <a:rPr lang="zh-CN" altLang="zh-CN" sz="1600" i="1">
                                      <a:latin typeface="Cambria Math"/>
                                    </a:rPr>
                                  </m:ctrlPr>
                                </m:sSubSupPr>
                                <m:e>
                                  <m:r>
                                    <a:rPr lang="en-US" altLang="zh-CN" sz="1600" i="1">
                                      <a:latin typeface="Cambria Math"/>
                                    </a:rPr>
                                    <m:t>𝑆</m:t>
                                  </m:r>
                                </m:e>
                                <m:sub>
                                  <m:r>
                                    <a:rPr lang="en-US" altLang="zh-CN" sz="1600" i="1">
                                      <a:latin typeface="Cambria Math"/>
                                    </a:rPr>
                                    <m:t>𝑟</m:t>
                                  </m:r>
                                </m:sub>
                                <m:sup>
                                  <m:r>
                                    <a:rPr lang="en-US" altLang="zh-CN" sz="1600" i="1">
                                      <a:latin typeface="Cambria Math"/>
                                    </a:rPr>
                                    <m:t>2</m:t>
                                  </m:r>
                                </m:sup>
                              </m:sSubSup>
                              <m:r>
                                <a:rPr lang="en-US" altLang="zh-CN" sz="1600" i="1">
                                  <a:latin typeface="Cambria Math"/>
                                </a:rPr>
                                <m:t>∗</m:t>
                              </m:r>
                              <m:sSub>
                                <m:sSubPr>
                                  <m:ctrlPr>
                                    <a:rPr lang="zh-CN" altLang="zh-CN" sz="1600" i="1">
                                      <a:latin typeface="Cambria Math"/>
                                    </a:rPr>
                                  </m:ctrlPr>
                                </m:sSubPr>
                                <m:e>
                                  <m:r>
                                    <a:rPr lang="en-US" altLang="zh-CN" sz="1600" i="1">
                                      <a:latin typeface="Cambria Math"/>
                                    </a:rPr>
                                    <m:t>𝑤</m:t>
                                  </m:r>
                                </m:e>
                                <m:sub>
                                  <m:r>
                                    <a:rPr lang="en-US" altLang="zh-CN" sz="1600" i="1">
                                      <a:latin typeface="Cambria Math"/>
                                    </a:rPr>
                                    <m:t>𝑟</m:t>
                                  </m:r>
                                </m:sub>
                              </m:sSub>
                              <m:r>
                                <a:rPr lang="en-US" altLang="zh-CN" sz="1600" i="1">
                                  <a:latin typeface="Cambria Math"/>
                                </a:rPr>
                                <m:t>∗</m:t>
                              </m:r>
                              <m:sSup>
                                <m:sSupPr>
                                  <m:ctrlPr>
                                    <a:rPr lang="zh-CN" altLang="zh-CN" sz="1600" i="1">
                                      <a:latin typeface="Cambria Math"/>
                                    </a:rPr>
                                  </m:ctrlPr>
                                </m:sSupPr>
                                <m:e>
                                  <m:d>
                                    <m:dPr>
                                      <m:ctrlPr>
                                        <a:rPr lang="zh-CN" altLang="zh-CN" sz="1600" i="1">
                                          <a:latin typeface="Cambria Math"/>
                                        </a:rPr>
                                      </m:ctrlPr>
                                    </m:dPr>
                                    <m:e>
                                      <m:sSub>
                                        <m:sSubPr>
                                          <m:ctrlPr>
                                            <a:rPr lang="zh-CN" altLang="zh-CN" sz="1600" i="1">
                                              <a:latin typeface="Cambria Math"/>
                                            </a:rPr>
                                          </m:ctrlPr>
                                        </m:sSubPr>
                                        <m:e>
                                          <m:r>
                                            <a:rPr lang="en-US" altLang="zh-CN" sz="1600" i="1">
                                              <a:latin typeface="Cambria Math"/>
                                            </a:rPr>
                                            <m:t>𝑟</m:t>
                                          </m:r>
                                        </m:e>
                                        <m:sub>
                                          <m:r>
                                            <a:rPr lang="en-US" altLang="zh-CN" sz="1600" i="1">
                                              <a:latin typeface="Cambria Math"/>
                                            </a:rPr>
                                            <m:t>1</m:t>
                                          </m:r>
                                        </m:sub>
                                      </m:sSub>
                                      <m:r>
                                        <a:rPr lang="en-US" altLang="zh-CN" sz="1600" i="1">
                                          <a:latin typeface="Cambria Math"/>
                                        </a:rPr>
                                        <m:t>−</m:t>
                                      </m:r>
                                      <m:sSub>
                                        <m:sSubPr>
                                          <m:ctrlPr>
                                            <a:rPr lang="zh-CN" altLang="zh-CN" sz="1600" i="1">
                                              <a:latin typeface="Cambria Math"/>
                                            </a:rPr>
                                          </m:ctrlPr>
                                        </m:sSubPr>
                                        <m:e>
                                          <m:r>
                                            <a:rPr lang="en-US" altLang="zh-CN" sz="1600" i="1">
                                              <a:latin typeface="Cambria Math"/>
                                            </a:rPr>
                                            <m:t>𝑟</m:t>
                                          </m:r>
                                        </m:e>
                                        <m:sub>
                                          <m:r>
                                            <a:rPr lang="en-US" altLang="zh-CN" sz="1600" i="1">
                                              <a:latin typeface="Cambria Math"/>
                                            </a:rPr>
                                            <m:t>2</m:t>
                                          </m:r>
                                        </m:sub>
                                      </m:sSub>
                                    </m:e>
                                  </m:d>
                                </m:e>
                                <m:sup>
                                  <m:r>
                                    <a:rPr lang="en-US" altLang="zh-CN" sz="1600" i="1">
                                      <a:latin typeface="Cambria Math"/>
                                    </a:rPr>
                                    <m:t>2</m:t>
                                  </m:r>
                                </m:sup>
                              </m:sSup>
                              <m:r>
                                <a:rPr lang="en-US" altLang="zh-CN" sz="1600" i="1">
                                  <a:latin typeface="Cambria Math"/>
                                </a:rPr>
                                <m:t>+</m:t>
                              </m:r>
                              <m:sSubSup>
                                <m:sSubSupPr>
                                  <m:ctrlPr>
                                    <a:rPr lang="zh-CN" altLang="zh-CN" sz="1600" i="1">
                                      <a:latin typeface="Cambria Math"/>
                                    </a:rPr>
                                  </m:ctrlPr>
                                </m:sSubSupPr>
                                <m:e>
                                  <m:r>
                                    <a:rPr lang="en-US" altLang="zh-CN" sz="1600" i="1">
                                      <a:latin typeface="Cambria Math"/>
                                    </a:rPr>
                                    <m:t>𝑆</m:t>
                                  </m:r>
                                </m:e>
                                <m:sub>
                                  <m:r>
                                    <a:rPr lang="en-US" altLang="zh-CN" sz="1600" i="1">
                                      <a:latin typeface="Cambria Math"/>
                                    </a:rPr>
                                    <m:t>𝑔</m:t>
                                  </m:r>
                                </m:sub>
                                <m:sup>
                                  <m:r>
                                    <a:rPr lang="en-US" altLang="zh-CN" sz="1600" i="1">
                                      <a:latin typeface="Cambria Math"/>
                                    </a:rPr>
                                    <m:t>2</m:t>
                                  </m:r>
                                </m:sup>
                              </m:sSubSup>
                              <m:r>
                                <a:rPr lang="en-US" altLang="zh-CN" sz="1600" i="1">
                                  <a:latin typeface="Cambria Math"/>
                                </a:rPr>
                                <m:t>∗</m:t>
                              </m:r>
                              <m:sSub>
                                <m:sSubPr>
                                  <m:ctrlPr>
                                    <a:rPr lang="zh-CN" altLang="zh-CN" sz="1600" i="1">
                                      <a:latin typeface="Cambria Math"/>
                                    </a:rPr>
                                  </m:ctrlPr>
                                </m:sSubPr>
                                <m:e>
                                  <m:r>
                                    <a:rPr lang="en-US" altLang="zh-CN" sz="1600" i="1">
                                      <a:latin typeface="Cambria Math"/>
                                    </a:rPr>
                                    <m:t>𝑤</m:t>
                                  </m:r>
                                </m:e>
                                <m:sub>
                                  <m:r>
                                    <a:rPr lang="en-US" altLang="zh-CN" sz="1600" i="1">
                                      <a:latin typeface="Cambria Math"/>
                                    </a:rPr>
                                    <m:t>𝑔</m:t>
                                  </m:r>
                                </m:sub>
                              </m:sSub>
                              <m:r>
                                <a:rPr lang="en-US" altLang="zh-CN" sz="1600" i="1">
                                  <a:latin typeface="Cambria Math"/>
                                </a:rPr>
                                <m:t>∗</m:t>
                              </m:r>
                              <m:sSup>
                                <m:sSupPr>
                                  <m:ctrlPr>
                                    <a:rPr lang="zh-CN" altLang="zh-CN" sz="1600" i="1">
                                      <a:latin typeface="Cambria Math"/>
                                    </a:rPr>
                                  </m:ctrlPr>
                                </m:sSupPr>
                                <m:e>
                                  <m:d>
                                    <m:dPr>
                                      <m:ctrlPr>
                                        <a:rPr lang="zh-CN" altLang="zh-CN" sz="1600" i="1">
                                          <a:latin typeface="Cambria Math"/>
                                        </a:rPr>
                                      </m:ctrlPr>
                                    </m:dPr>
                                    <m:e>
                                      <m:sSub>
                                        <m:sSubPr>
                                          <m:ctrlPr>
                                            <a:rPr lang="zh-CN" altLang="zh-CN" sz="1600" i="1">
                                              <a:latin typeface="Cambria Math"/>
                                            </a:rPr>
                                          </m:ctrlPr>
                                        </m:sSubPr>
                                        <m:e>
                                          <m:r>
                                            <a:rPr lang="en-US" altLang="zh-CN" sz="1600" i="1">
                                              <a:latin typeface="Cambria Math"/>
                                            </a:rPr>
                                            <m:t>𝑔</m:t>
                                          </m:r>
                                        </m:e>
                                        <m:sub>
                                          <m:r>
                                            <a:rPr lang="en-US" altLang="zh-CN" sz="1600" i="1">
                                              <a:latin typeface="Cambria Math"/>
                                            </a:rPr>
                                            <m:t>1</m:t>
                                          </m:r>
                                        </m:sub>
                                      </m:sSub>
                                      <m:r>
                                        <a:rPr lang="en-US" altLang="zh-CN" sz="1600" i="1">
                                          <a:latin typeface="Cambria Math"/>
                                        </a:rPr>
                                        <m:t>−</m:t>
                                      </m:r>
                                      <m:sSub>
                                        <m:sSubPr>
                                          <m:ctrlPr>
                                            <a:rPr lang="zh-CN" altLang="zh-CN" sz="1600" i="1">
                                              <a:latin typeface="Cambria Math"/>
                                            </a:rPr>
                                          </m:ctrlPr>
                                        </m:sSubPr>
                                        <m:e>
                                          <m:r>
                                            <a:rPr lang="en-US" altLang="zh-CN" sz="1600" i="1">
                                              <a:latin typeface="Cambria Math"/>
                                            </a:rPr>
                                            <m:t>𝑔</m:t>
                                          </m:r>
                                        </m:e>
                                        <m:sub>
                                          <m:r>
                                            <a:rPr lang="en-US" altLang="zh-CN" sz="1600" i="1">
                                              <a:latin typeface="Cambria Math"/>
                                            </a:rPr>
                                            <m:t>2</m:t>
                                          </m:r>
                                        </m:sub>
                                      </m:sSub>
                                    </m:e>
                                  </m:d>
                                </m:e>
                                <m:sup>
                                  <m:r>
                                    <a:rPr lang="en-US" altLang="zh-CN" sz="1600" i="1">
                                      <a:latin typeface="Cambria Math"/>
                                    </a:rPr>
                                    <m:t>2</m:t>
                                  </m:r>
                                </m:sup>
                              </m:sSup>
                              <m:r>
                                <a:rPr lang="en-US" altLang="zh-CN" sz="1600" i="1">
                                  <a:latin typeface="Cambria Math"/>
                                </a:rPr>
                                <m:t>+</m:t>
                              </m:r>
                              <m:sSubSup>
                                <m:sSubSupPr>
                                  <m:ctrlPr>
                                    <a:rPr lang="zh-CN" altLang="zh-CN" sz="1600" i="1">
                                      <a:latin typeface="Cambria Math"/>
                                    </a:rPr>
                                  </m:ctrlPr>
                                </m:sSubSupPr>
                                <m:e>
                                  <m:r>
                                    <a:rPr lang="en-US" altLang="zh-CN" sz="1600" i="1">
                                      <a:latin typeface="Cambria Math"/>
                                    </a:rPr>
                                    <m:t>𝑆</m:t>
                                  </m:r>
                                </m:e>
                                <m:sub>
                                  <m:r>
                                    <a:rPr lang="en-US" altLang="zh-CN" sz="1600" i="1">
                                      <a:latin typeface="Cambria Math"/>
                                    </a:rPr>
                                    <m:t>𝑏</m:t>
                                  </m:r>
                                </m:sub>
                                <m:sup>
                                  <m:r>
                                    <a:rPr lang="en-US" altLang="zh-CN" sz="1600" i="1">
                                      <a:latin typeface="Cambria Math"/>
                                    </a:rPr>
                                    <m:t>2</m:t>
                                  </m:r>
                                </m:sup>
                              </m:sSubSup>
                              <m:r>
                                <a:rPr lang="en-US" altLang="zh-CN" sz="1600" i="1">
                                  <a:latin typeface="Cambria Math"/>
                                </a:rPr>
                                <m:t>∗</m:t>
                              </m:r>
                              <m:sSub>
                                <m:sSubPr>
                                  <m:ctrlPr>
                                    <a:rPr lang="zh-CN" altLang="zh-CN" sz="1600" i="1">
                                      <a:latin typeface="Cambria Math"/>
                                    </a:rPr>
                                  </m:ctrlPr>
                                </m:sSubPr>
                                <m:e>
                                  <m:r>
                                    <a:rPr lang="en-US" altLang="zh-CN" sz="1600" i="1">
                                      <a:latin typeface="Cambria Math"/>
                                    </a:rPr>
                                    <m:t>𝑤</m:t>
                                  </m:r>
                                </m:e>
                                <m:sub>
                                  <m:r>
                                    <a:rPr lang="en-US" altLang="zh-CN" sz="1600" i="1">
                                      <a:latin typeface="Cambria Math"/>
                                    </a:rPr>
                                    <m:t>𝑏</m:t>
                                  </m:r>
                                </m:sub>
                              </m:sSub>
                              <m:r>
                                <a:rPr lang="en-US" altLang="zh-CN" sz="1600" i="1">
                                  <a:latin typeface="Cambria Math"/>
                                </a:rPr>
                                <m:t>∗</m:t>
                              </m:r>
                              <m:sSup>
                                <m:sSupPr>
                                  <m:ctrlPr>
                                    <a:rPr lang="zh-CN" altLang="zh-CN" sz="1600" i="1">
                                      <a:latin typeface="Cambria Math"/>
                                    </a:rPr>
                                  </m:ctrlPr>
                                </m:sSupPr>
                                <m:e>
                                  <m:d>
                                    <m:dPr>
                                      <m:ctrlPr>
                                        <a:rPr lang="zh-CN" altLang="zh-CN" sz="1600" i="1">
                                          <a:latin typeface="Cambria Math"/>
                                        </a:rPr>
                                      </m:ctrlPr>
                                    </m:dPr>
                                    <m:e>
                                      <m:sSub>
                                        <m:sSubPr>
                                          <m:ctrlPr>
                                            <a:rPr lang="zh-CN" altLang="zh-CN" sz="1600" i="1">
                                              <a:latin typeface="Cambria Math"/>
                                            </a:rPr>
                                          </m:ctrlPr>
                                        </m:sSubPr>
                                        <m:e>
                                          <m:r>
                                            <a:rPr lang="en-US" altLang="zh-CN" sz="1600" i="1">
                                              <a:latin typeface="Cambria Math"/>
                                            </a:rPr>
                                            <m:t>𝑏</m:t>
                                          </m:r>
                                        </m:e>
                                        <m:sub>
                                          <m:r>
                                            <a:rPr lang="en-US" altLang="zh-CN" sz="1600" i="1">
                                              <a:latin typeface="Cambria Math"/>
                                            </a:rPr>
                                            <m:t>1</m:t>
                                          </m:r>
                                        </m:sub>
                                      </m:sSub>
                                      <m:r>
                                        <a:rPr lang="en-US" altLang="zh-CN" sz="1600" i="1">
                                          <a:latin typeface="Cambria Math"/>
                                        </a:rPr>
                                        <m:t>−</m:t>
                                      </m:r>
                                      <m:sSub>
                                        <m:sSubPr>
                                          <m:ctrlPr>
                                            <a:rPr lang="zh-CN" altLang="zh-CN" sz="1600" i="1">
                                              <a:latin typeface="Cambria Math"/>
                                            </a:rPr>
                                          </m:ctrlPr>
                                        </m:sSubPr>
                                        <m:e>
                                          <m:r>
                                            <a:rPr lang="en-US" altLang="zh-CN" sz="1600" i="1">
                                              <a:latin typeface="Cambria Math"/>
                                            </a:rPr>
                                            <m:t>𝑏</m:t>
                                          </m:r>
                                        </m:e>
                                        <m:sub>
                                          <m:r>
                                            <a:rPr lang="en-US" altLang="zh-CN" sz="1600" i="1">
                                              <a:latin typeface="Cambria Math"/>
                                            </a:rPr>
                                            <m:t>2</m:t>
                                          </m:r>
                                        </m:sub>
                                      </m:sSub>
                                    </m:e>
                                  </m:d>
                                </m:e>
                                <m:sup>
                                  <m:r>
                                    <a:rPr lang="en-US" altLang="zh-CN" sz="1600" i="1">
                                      <a:latin typeface="Cambria Math"/>
                                    </a:rPr>
                                    <m:t>2</m:t>
                                  </m:r>
                                </m:sup>
                              </m:sSup>
                            </m:num>
                            <m:den>
                              <m:d>
                                <m:dPr>
                                  <m:ctrlPr>
                                    <a:rPr lang="zh-CN" altLang="zh-CN" sz="1600" i="1">
                                      <a:latin typeface="Cambria Math"/>
                                    </a:rPr>
                                  </m:ctrlPr>
                                </m:dPr>
                                <m:e>
                                  <m:sSub>
                                    <m:sSubPr>
                                      <m:ctrlPr>
                                        <a:rPr lang="zh-CN" altLang="zh-CN" sz="1600" i="1">
                                          <a:latin typeface="Cambria Math"/>
                                        </a:rPr>
                                      </m:ctrlPr>
                                    </m:sSubPr>
                                    <m:e>
                                      <m:r>
                                        <a:rPr lang="en-US" altLang="zh-CN" sz="1600" i="1">
                                          <a:latin typeface="Cambria Math"/>
                                        </a:rPr>
                                        <m:t>𝑤</m:t>
                                      </m:r>
                                    </m:e>
                                    <m:sub>
                                      <m:r>
                                        <a:rPr lang="en-US" altLang="zh-CN" sz="1600" i="1">
                                          <a:latin typeface="Cambria Math"/>
                                        </a:rPr>
                                        <m:t>𝑟</m:t>
                                      </m:r>
                                    </m:sub>
                                  </m:sSub>
                                  <m:r>
                                    <a:rPr lang="en-US" altLang="zh-CN" sz="1600" i="1">
                                      <a:latin typeface="Cambria Math"/>
                                    </a:rPr>
                                    <m:t>+</m:t>
                                  </m:r>
                                  <m:sSub>
                                    <m:sSubPr>
                                      <m:ctrlPr>
                                        <a:rPr lang="zh-CN" altLang="zh-CN" sz="1600" i="1">
                                          <a:latin typeface="Cambria Math"/>
                                        </a:rPr>
                                      </m:ctrlPr>
                                    </m:sSubPr>
                                    <m:e>
                                      <m:r>
                                        <a:rPr lang="en-US" altLang="zh-CN" sz="1600" i="1">
                                          <a:latin typeface="Cambria Math"/>
                                        </a:rPr>
                                        <m:t>𝑤</m:t>
                                      </m:r>
                                    </m:e>
                                    <m:sub>
                                      <m:r>
                                        <a:rPr lang="en-US" altLang="zh-CN" sz="1600" i="1">
                                          <a:latin typeface="Cambria Math"/>
                                        </a:rPr>
                                        <m:t>𝑔</m:t>
                                      </m:r>
                                    </m:sub>
                                  </m:sSub>
                                  <m:r>
                                    <a:rPr lang="en-US" altLang="zh-CN" sz="1600" i="1">
                                      <a:latin typeface="Cambria Math"/>
                                    </a:rPr>
                                    <m:t>+</m:t>
                                  </m:r>
                                  <m:sSub>
                                    <m:sSubPr>
                                      <m:ctrlPr>
                                        <a:rPr lang="zh-CN" altLang="zh-CN" sz="1600" i="1">
                                          <a:latin typeface="Cambria Math"/>
                                        </a:rPr>
                                      </m:ctrlPr>
                                    </m:sSubPr>
                                    <m:e>
                                      <m:r>
                                        <a:rPr lang="en-US" altLang="zh-CN" sz="1600" i="1">
                                          <a:latin typeface="Cambria Math"/>
                                        </a:rPr>
                                        <m:t>𝑤</m:t>
                                      </m:r>
                                    </m:e>
                                    <m:sub>
                                      <m:r>
                                        <a:rPr lang="en-US" altLang="zh-CN" sz="1600" i="1">
                                          <a:latin typeface="Cambria Math"/>
                                        </a:rPr>
                                        <m:t>𝑏</m:t>
                                      </m:r>
                                    </m:sub>
                                  </m:sSub>
                                </m:e>
                              </m:d>
                              <m:r>
                                <a:rPr lang="en-US" altLang="zh-CN" sz="1600" i="1">
                                  <a:latin typeface="Cambria Math"/>
                                </a:rPr>
                                <m:t>∗</m:t>
                              </m:r>
                              <m:sSup>
                                <m:sSupPr>
                                  <m:ctrlPr>
                                    <a:rPr lang="zh-CN" altLang="zh-CN" sz="1600" i="1">
                                      <a:latin typeface="Cambria Math"/>
                                    </a:rPr>
                                  </m:ctrlPr>
                                </m:sSupPr>
                                <m:e>
                                  <m:r>
                                    <a:rPr lang="en-US" altLang="zh-CN" sz="1600" i="1">
                                      <a:latin typeface="Cambria Math"/>
                                    </a:rPr>
                                    <m:t>255</m:t>
                                  </m:r>
                                </m:e>
                                <m:sup>
                                  <m:r>
                                    <a:rPr lang="en-US" altLang="zh-CN" sz="1600" i="1">
                                      <a:latin typeface="Cambria Math"/>
                                    </a:rPr>
                                    <m:t>2</m:t>
                                  </m:r>
                                </m:sup>
                              </m:sSup>
                            </m:den>
                          </m:f>
                          <m:r>
                            <a:rPr lang="en-US" altLang="zh-CN" sz="1600" i="1">
                              <a:latin typeface="Cambria Math"/>
                            </a:rPr>
                            <m:t>+</m:t>
                          </m:r>
                          <m:sSub>
                            <m:sSubPr>
                              <m:ctrlPr>
                                <a:rPr lang="zh-CN" altLang="zh-CN" sz="1600" i="1">
                                  <a:latin typeface="Cambria Math"/>
                                </a:rPr>
                              </m:ctrlPr>
                            </m:sSubPr>
                            <m:e>
                              <m:r>
                                <a:rPr lang="en-US" altLang="zh-CN" sz="1600" i="1">
                                  <a:latin typeface="Cambria Math"/>
                                </a:rPr>
                                <m:t>𝑆</m:t>
                              </m:r>
                            </m:e>
                            <m:sub>
                              <m:r>
                                <a:rPr lang="en-US" altLang="zh-CN" sz="1600" i="1">
                                  <a:latin typeface="Cambria Math"/>
                                </a:rPr>
                                <m:t>𝜃</m:t>
                              </m:r>
                            </m:sub>
                          </m:sSub>
                          <m:r>
                            <a:rPr lang="en-US" altLang="zh-CN" sz="1600" i="1">
                              <a:latin typeface="Cambria Math"/>
                            </a:rPr>
                            <m:t>∗</m:t>
                          </m:r>
                          <m:r>
                            <a:rPr lang="en-US" altLang="zh-CN" sz="1600" i="1">
                              <a:latin typeface="Cambria Math"/>
                            </a:rPr>
                            <m:t>𝑆</m:t>
                          </m:r>
                          <m:r>
                            <a:rPr lang="en-US" altLang="zh-CN" sz="1600" i="1">
                              <a:latin typeface="Cambria Math"/>
                            </a:rPr>
                            <m:t>∗</m:t>
                          </m:r>
                          <m:sSup>
                            <m:sSupPr>
                              <m:ctrlPr>
                                <a:rPr lang="zh-CN" altLang="zh-CN" sz="1600" i="1">
                                  <a:latin typeface="Cambria Math"/>
                                </a:rPr>
                              </m:ctrlPr>
                            </m:sSupPr>
                            <m:e>
                              <m:r>
                                <a:rPr lang="en-US" altLang="zh-CN" sz="1600" i="1">
                                  <a:latin typeface="Cambria Math"/>
                                </a:rPr>
                                <m:t>𝜃</m:t>
                              </m:r>
                            </m:e>
                            <m:sup>
                              <m:r>
                                <a:rPr lang="en-US" altLang="zh-CN" sz="1600" i="1">
                                  <a:latin typeface="Cambria Math"/>
                                </a:rPr>
                                <m:t>2</m:t>
                              </m:r>
                            </m:sup>
                          </m:sSup>
                        </m:e>
                      </m:rad>
                    </m:oMath>
                  </m:oMathPara>
                </a14:m>
                <a:endParaRPr lang="zh-CN" altLang="en-US" sz="1600" dirty="0"/>
              </a:p>
            </p:txBody>
          </p:sp>
        </mc:Choice>
        <mc:Fallback xmlns="">
          <p:sp>
            <p:nvSpPr>
              <p:cNvPr id="4" name="矩形 3"/>
              <p:cNvSpPr>
                <a:spLocks noRot="1" noChangeAspect="1" noMove="1" noResize="1" noEditPoints="1" noAdjustHandles="1" noChangeArrowheads="1" noChangeShapeType="1" noTextEdit="1"/>
              </p:cNvSpPr>
              <p:nvPr/>
            </p:nvSpPr>
            <p:spPr>
              <a:xfrm>
                <a:off x="395536" y="2924944"/>
                <a:ext cx="8496944" cy="1050288"/>
              </a:xfrm>
              <a:prstGeom prst="rect">
                <a:avLst/>
              </a:prstGeom>
              <a:blipFill rotWithShape="1">
                <a:blip r:embed="rId2"/>
                <a:stretch>
                  <a:fillRect/>
                </a:stretch>
              </a:blipFill>
            </p:spPr>
            <p:txBody>
              <a:bodyPr/>
              <a:lstStyle/>
              <a:p>
                <a:r>
                  <a:rPr lang="zh-CN" altLang="en-US">
                    <a:noFill/>
                  </a:rPr>
                  <a:t> </a:t>
                </a:r>
              </a:p>
            </p:txBody>
          </p:sp>
        </mc:Fallback>
      </mc:AlternateContent>
      <p:sp>
        <p:nvSpPr>
          <p:cNvPr id="5" name="矩形 4"/>
          <p:cNvSpPr/>
          <p:nvPr/>
        </p:nvSpPr>
        <p:spPr>
          <a:xfrm>
            <a:off x="1990877" y="1484784"/>
            <a:ext cx="5306261" cy="369332"/>
          </a:xfrm>
          <a:prstGeom prst="rect">
            <a:avLst/>
          </a:prstGeom>
        </p:spPr>
        <p:txBody>
          <a:bodyPr wrap="none">
            <a:spAutoFit/>
          </a:bodyPr>
          <a:lstStyle/>
          <a:p>
            <a:r>
              <a:rPr lang="zh-CN" altLang="en-US" dirty="0" smtClean="0"/>
              <a:t>杨振亚等，</a:t>
            </a:r>
            <a:r>
              <a:rPr lang="en-US" altLang="zh-CN" dirty="0" smtClean="0"/>
              <a:t>RGB</a:t>
            </a:r>
            <a:r>
              <a:rPr lang="zh-CN" altLang="zh-CN" dirty="0"/>
              <a:t>颜色空间的矢量</a:t>
            </a:r>
            <a:r>
              <a:rPr lang="en-US" altLang="zh-CN" dirty="0"/>
              <a:t>-</a:t>
            </a:r>
            <a:r>
              <a:rPr lang="zh-CN" altLang="zh-CN" dirty="0"/>
              <a:t>角度距离色差公式</a:t>
            </a:r>
            <a:endParaRPr lang="zh-CN" altLang="en-US" dirty="0"/>
          </a:p>
        </p:txBody>
      </p:sp>
      <mc:AlternateContent xmlns:mc="http://schemas.openxmlformats.org/markup-compatibility/2006" xmlns:a14="http://schemas.microsoft.com/office/drawing/2010/main">
        <mc:Choice Requires="a14">
          <p:sp>
            <p:nvSpPr>
              <p:cNvPr id="6" name="TextBox 5"/>
              <p:cNvSpPr txBox="1"/>
              <p:nvPr/>
            </p:nvSpPr>
            <p:spPr>
              <a:xfrm>
                <a:off x="1187624" y="4509120"/>
                <a:ext cx="6696744" cy="373115"/>
              </a:xfrm>
              <a:prstGeom prst="rect">
                <a:avLst/>
              </a:prstGeom>
              <a:noFill/>
            </p:spPr>
            <p:txBody>
              <a:bodyPr wrap="square" rtlCol="0">
                <a:spAutoFit/>
              </a:bodyPr>
              <a:lstStyle/>
              <a:p>
                <a:r>
                  <a:rPr lang="zh-CN" altLang="en-US" dirty="0" smtClean="0"/>
                  <a:t>当</a:t>
                </a:r>
                <a14:m>
                  <m:oMath xmlns:m="http://schemas.openxmlformats.org/officeDocument/2006/math">
                    <m:r>
                      <a:rPr lang="en-US" altLang="zh-CN" i="1">
                        <a:latin typeface="Cambria Math"/>
                      </a:rPr>
                      <m:t>𝐷</m:t>
                    </m:r>
                    <m:d>
                      <m:dPr>
                        <m:ctrlPr>
                          <a:rPr lang="zh-CN" altLang="zh-CN" i="1">
                            <a:latin typeface="Cambria Math"/>
                          </a:rPr>
                        </m:ctrlPr>
                      </m:dPr>
                      <m:e>
                        <m:sSub>
                          <m:sSubPr>
                            <m:ctrlPr>
                              <a:rPr lang="zh-CN" altLang="zh-CN" i="1">
                                <a:latin typeface="Cambria Math"/>
                              </a:rPr>
                            </m:ctrlPr>
                          </m:sSubPr>
                          <m:e>
                            <m:r>
                              <a:rPr lang="en-US" altLang="zh-CN" i="1">
                                <a:latin typeface="Cambria Math"/>
                              </a:rPr>
                              <m:t>𝐼</m:t>
                            </m:r>
                          </m:e>
                          <m:sub>
                            <m:r>
                              <a:rPr lang="en-US" altLang="zh-CN" i="1">
                                <a:latin typeface="Cambria Math"/>
                              </a:rPr>
                              <m:t>1</m:t>
                            </m:r>
                          </m:sub>
                        </m:sSub>
                        <m:r>
                          <a:rPr lang="en-US" altLang="zh-CN" i="1">
                            <a:latin typeface="Cambria Math"/>
                          </a:rPr>
                          <m:t>,</m:t>
                        </m:r>
                        <m:sSub>
                          <m:sSubPr>
                            <m:ctrlPr>
                              <a:rPr lang="zh-CN" altLang="zh-CN" i="1">
                                <a:latin typeface="Cambria Math"/>
                              </a:rPr>
                            </m:ctrlPr>
                          </m:sSubPr>
                          <m:e>
                            <m:r>
                              <a:rPr lang="en-US" altLang="zh-CN" i="1">
                                <a:latin typeface="Cambria Math"/>
                              </a:rPr>
                              <m:t>𝐼</m:t>
                            </m:r>
                          </m:e>
                          <m:sub>
                            <m:r>
                              <a:rPr lang="en-US" altLang="zh-CN" i="1">
                                <a:latin typeface="Cambria Math"/>
                              </a:rPr>
                              <m:t>2</m:t>
                            </m:r>
                          </m:sub>
                        </m:sSub>
                      </m:e>
                    </m:d>
                    <m:r>
                      <a:rPr lang="en-US" altLang="zh-CN" b="0" i="1" smtClean="0">
                        <a:latin typeface="Cambria Math"/>
                      </a:rPr>
                      <m:t>&lt;</m:t>
                    </m:r>
                    <m:r>
                      <a:rPr lang="en-US" altLang="zh-CN" b="0" i="1" smtClean="0">
                        <a:latin typeface="Cambria Math"/>
                      </a:rPr>
                      <m:t>𝑇</m:t>
                    </m:r>
                    <m:r>
                      <a:rPr lang="zh-CN" altLang="en-US" b="0" i="1" smtClean="0">
                        <a:latin typeface="Cambria Math"/>
                      </a:rPr>
                      <m:t>时，</m:t>
                    </m:r>
                    <m:r>
                      <a:rPr lang="zh-CN" altLang="en-US" i="1">
                        <a:latin typeface="Cambria Math"/>
                      </a:rPr>
                      <m:t>两个</m:t>
                    </m:r>
                    <m:r>
                      <a:rPr lang="zh-CN" altLang="en-US" i="1" smtClean="0">
                        <a:latin typeface="Cambria Math"/>
                      </a:rPr>
                      <m:t>颜色</m:t>
                    </m:r>
                    <m:r>
                      <a:rPr lang="zh-CN" altLang="en-US" b="0" i="1" smtClean="0">
                        <a:latin typeface="Cambria Math"/>
                      </a:rPr>
                      <m:t>被</m:t>
                    </m:r>
                    <m:r>
                      <a:rPr lang="zh-CN" altLang="en-US" i="1">
                        <a:latin typeface="Cambria Math"/>
                      </a:rPr>
                      <m:t>判定</m:t>
                    </m:r>
                    <m:r>
                      <a:rPr lang="zh-CN" altLang="en-US" b="0" i="1" smtClean="0">
                        <a:latin typeface="Cambria Math"/>
                      </a:rPr>
                      <m:t>为</m:t>
                    </m:r>
                    <m:r>
                      <a:rPr lang="zh-CN" altLang="en-US" i="1">
                        <a:latin typeface="Cambria Math"/>
                      </a:rPr>
                      <m:t>相似</m:t>
                    </m:r>
                    <m:r>
                      <a:rPr lang="zh-CN" altLang="en-US" i="1" smtClean="0">
                        <a:latin typeface="Cambria Math"/>
                      </a:rPr>
                      <m:t>颜色</m:t>
                    </m:r>
                    <m:r>
                      <a:rPr lang="zh-CN" altLang="en-US" b="0" i="1" smtClean="0">
                        <a:latin typeface="Cambria Math"/>
                      </a:rPr>
                      <m:t>，</m:t>
                    </m:r>
                    <m:r>
                      <a:rPr lang="en-US" altLang="zh-CN" b="0" i="1" smtClean="0">
                        <a:latin typeface="Cambria Math"/>
                      </a:rPr>
                      <m:t>𝑇</m:t>
                    </m:r>
                    <m:r>
                      <a:rPr lang="zh-CN" altLang="en-US" b="0" i="1" smtClean="0">
                        <a:latin typeface="Cambria Math"/>
                      </a:rPr>
                      <m:t>为</m:t>
                    </m:r>
                    <m:r>
                      <a:rPr lang="zh-CN" altLang="en-US" i="1">
                        <a:latin typeface="Cambria Math"/>
                      </a:rPr>
                      <m:t>阈值</m:t>
                    </m:r>
                  </m:oMath>
                </a14:m>
                <a:endParaRPr lang="zh-CN" altLang="en-US" dirty="0"/>
              </a:p>
            </p:txBody>
          </p:sp>
        </mc:Choice>
        <mc:Fallback xmlns="">
          <p:sp>
            <p:nvSpPr>
              <p:cNvPr id="6" name="TextBox 5"/>
              <p:cNvSpPr txBox="1">
                <a:spLocks noRot="1" noChangeAspect="1" noMove="1" noResize="1" noEditPoints="1" noAdjustHandles="1" noChangeArrowheads="1" noChangeShapeType="1" noTextEdit="1"/>
              </p:cNvSpPr>
              <p:nvPr/>
            </p:nvSpPr>
            <p:spPr>
              <a:xfrm>
                <a:off x="1187624" y="4509120"/>
                <a:ext cx="6696744" cy="373115"/>
              </a:xfrm>
              <a:prstGeom prst="rect">
                <a:avLst/>
              </a:prstGeom>
              <a:blipFill rotWithShape="1">
                <a:blip r:embed="rId3"/>
                <a:stretch>
                  <a:fillRect l="-820" t="-13115" b="-1967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3442506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653118" y="5703302"/>
            <a:ext cx="6512511" cy="1143000"/>
          </a:xfrm>
        </p:spPr>
        <p:txBody>
          <a:bodyPr/>
          <a:lstStyle/>
          <a:p>
            <a:r>
              <a:rPr lang="zh-CN" altLang="en-US" dirty="0" smtClean="0"/>
              <a:t>系统界面</a:t>
            </a:r>
            <a:endParaRPr lang="zh-CN" altLang="en-US" dirty="0"/>
          </a:p>
        </p:txBody>
      </p:sp>
      <p:grpSp>
        <p:nvGrpSpPr>
          <p:cNvPr id="4" name="画布 8"/>
          <p:cNvGrpSpPr/>
          <p:nvPr/>
        </p:nvGrpSpPr>
        <p:grpSpPr>
          <a:xfrm>
            <a:off x="1187624" y="308645"/>
            <a:ext cx="6663871" cy="5184576"/>
            <a:chOff x="0" y="0"/>
            <a:chExt cx="5276850" cy="3981450"/>
          </a:xfrm>
        </p:grpSpPr>
        <p:pic>
          <p:nvPicPr>
            <p:cNvPr id="6" name="图片 5"/>
            <p:cNvPicPr>
              <a:picLocks noChangeAspect="1"/>
            </p:cNvPicPr>
            <p:nvPr/>
          </p:nvPicPr>
          <p:blipFill>
            <a:blip r:embed="rId2"/>
            <a:stretch>
              <a:fillRect/>
            </a:stretch>
          </p:blipFill>
          <p:spPr>
            <a:xfrm>
              <a:off x="0" y="0"/>
              <a:ext cx="5276850" cy="3057524"/>
            </a:xfrm>
            <a:prstGeom prst="rect">
              <a:avLst/>
            </a:prstGeom>
          </p:spPr>
        </p:pic>
        <p:sp>
          <p:nvSpPr>
            <p:cNvPr id="7" name="文本框 130"/>
            <p:cNvSpPr txBox="1"/>
            <p:nvPr/>
          </p:nvSpPr>
          <p:spPr>
            <a:xfrm>
              <a:off x="1647825" y="3705225"/>
              <a:ext cx="1809750" cy="276225"/>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just">
                <a:spcAft>
                  <a:spcPts val="0"/>
                </a:spcAft>
              </a:pPr>
              <a:r>
                <a:rPr lang="zh-CN" kern="100" dirty="0" smtClean="0">
                  <a:effectLst/>
                  <a:ea typeface="宋体"/>
                  <a:cs typeface="Times New Roman"/>
                </a:rPr>
                <a:t>实时</a:t>
              </a:r>
              <a:r>
                <a:rPr lang="zh-CN" kern="100" dirty="0">
                  <a:effectLst/>
                  <a:ea typeface="宋体"/>
                  <a:cs typeface="Times New Roman"/>
                </a:rPr>
                <a:t>视频摘要主界面</a:t>
              </a:r>
            </a:p>
          </p:txBody>
        </p:sp>
        <p:sp>
          <p:nvSpPr>
            <p:cNvPr id="8" name="矩形 7"/>
            <p:cNvSpPr/>
            <p:nvPr/>
          </p:nvSpPr>
          <p:spPr>
            <a:xfrm>
              <a:off x="657225" y="619125"/>
              <a:ext cx="990600" cy="32385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spcAft>
                  <a:spcPts val="0"/>
                </a:spcAft>
              </a:pPr>
              <a:r>
                <a:rPr lang="zh-CN" sz="1050" kern="100">
                  <a:ln>
                    <a:noFill/>
                  </a:ln>
                  <a:solidFill>
                    <a:srgbClr val="000000"/>
                  </a:solidFill>
                  <a:effectLst/>
                  <a:ea typeface="宋体"/>
                  <a:cs typeface="Times New Roman"/>
                </a:rPr>
                <a:t>视频显示</a:t>
              </a:r>
              <a:endParaRPr lang="zh-CN" sz="1050" kern="100">
                <a:effectLst/>
                <a:ea typeface="宋体"/>
                <a:cs typeface="Times New Roman"/>
              </a:endParaRPr>
            </a:p>
          </p:txBody>
        </p:sp>
        <p:sp>
          <p:nvSpPr>
            <p:cNvPr id="9" name="矩形 8"/>
            <p:cNvSpPr/>
            <p:nvPr/>
          </p:nvSpPr>
          <p:spPr>
            <a:xfrm>
              <a:off x="1095375" y="3122250"/>
              <a:ext cx="504825" cy="53535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spcAft>
                  <a:spcPts val="0"/>
                </a:spcAft>
              </a:pPr>
              <a:r>
                <a:rPr lang="zh-CN" sz="1400" dirty="0">
                  <a:solidFill>
                    <a:srgbClr val="000000"/>
                  </a:solidFill>
                  <a:effectLst/>
                  <a:latin typeface="宋体"/>
                  <a:cs typeface="Times New Roman"/>
                </a:rPr>
                <a:t>开始</a:t>
              </a:r>
              <a:r>
                <a:rPr lang="zh-CN" sz="1400" dirty="0" smtClean="0">
                  <a:solidFill>
                    <a:srgbClr val="000000"/>
                  </a:solidFill>
                  <a:effectLst/>
                  <a:latin typeface="宋体"/>
                  <a:cs typeface="Times New Roman"/>
                </a:rPr>
                <a:t>监控</a:t>
              </a:r>
              <a:endParaRPr lang="zh-CN" sz="1400" dirty="0">
                <a:effectLst/>
                <a:latin typeface="宋体"/>
                <a:cs typeface="宋体"/>
              </a:endParaRPr>
            </a:p>
          </p:txBody>
        </p:sp>
        <p:sp>
          <p:nvSpPr>
            <p:cNvPr id="10" name="矩形 9"/>
            <p:cNvSpPr/>
            <p:nvPr/>
          </p:nvSpPr>
          <p:spPr>
            <a:xfrm>
              <a:off x="1884975" y="3132750"/>
              <a:ext cx="504825" cy="535305"/>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spcAft>
                  <a:spcPts val="0"/>
                </a:spcAft>
              </a:pPr>
              <a:r>
                <a:rPr lang="zh-CN" sz="1400" dirty="0">
                  <a:solidFill>
                    <a:srgbClr val="000000"/>
                  </a:solidFill>
                  <a:effectLst/>
                  <a:latin typeface="宋体"/>
                  <a:cs typeface="Times New Roman"/>
                </a:rPr>
                <a:t>参数</a:t>
              </a:r>
              <a:r>
                <a:rPr lang="zh-CN" sz="1400" dirty="0" smtClean="0">
                  <a:solidFill>
                    <a:srgbClr val="000000"/>
                  </a:solidFill>
                  <a:effectLst/>
                  <a:latin typeface="宋体"/>
                  <a:cs typeface="Times New Roman"/>
                </a:rPr>
                <a:t>设置</a:t>
              </a:r>
              <a:endParaRPr lang="zh-CN" sz="1200" dirty="0">
                <a:effectLst/>
                <a:latin typeface="宋体"/>
                <a:cs typeface="宋体"/>
              </a:endParaRPr>
            </a:p>
          </p:txBody>
        </p:sp>
        <p:cxnSp>
          <p:nvCxnSpPr>
            <p:cNvPr id="11" name="直接箭头连接符 10"/>
            <p:cNvCxnSpPr/>
            <p:nvPr/>
          </p:nvCxnSpPr>
          <p:spPr>
            <a:xfrm>
              <a:off x="1333500" y="2924175"/>
              <a:ext cx="0" cy="2457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a:endCxn id="10" idx="0"/>
            </p:cNvCxnSpPr>
            <p:nvPr/>
          </p:nvCxnSpPr>
          <p:spPr>
            <a:xfrm>
              <a:off x="2137388" y="2895600"/>
              <a:ext cx="0" cy="2371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3" name="矩形 12"/>
            <p:cNvSpPr/>
            <p:nvPr/>
          </p:nvSpPr>
          <p:spPr>
            <a:xfrm>
              <a:off x="132375" y="3122295"/>
              <a:ext cx="629625" cy="535305"/>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spcAft>
                  <a:spcPts val="0"/>
                </a:spcAft>
              </a:pPr>
              <a:r>
                <a:rPr lang="zh-CN" sz="1400" dirty="0">
                  <a:solidFill>
                    <a:srgbClr val="000000"/>
                  </a:solidFill>
                  <a:effectLst/>
                  <a:latin typeface="宋体"/>
                  <a:cs typeface="Times New Roman"/>
                </a:rPr>
                <a:t>摄像头</a:t>
              </a:r>
              <a:r>
                <a:rPr lang="zh-CN" sz="1400" dirty="0" smtClean="0">
                  <a:solidFill>
                    <a:srgbClr val="000000"/>
                  </a:solidFill>
                  <a:effectLst/>
                  <a:latin typeface="宋体"/>
                  <a:cs typeface="Times New Roman"/>
                </a:rPr>
                <a:t>选择</a:t>
              </a:r>
              <a:endParaRPr lang="zh-CN" sz="1400" dirty="0">
                <a:effectLst/>
                <a:latin typeface="宋体"/>
                <a:cs typeface="宋体"/>
              </a:endParaRPr>
            </a:p>
          </p:txBody>
        </p:sp>
        <p:cxnSp>
          <p:nvCxnSpPr>
            <p:cNvPr id="14" name="直接箭头连接符 13"/>
            <p:cNvCxnSpPr>
              <a:endCxn id="13" idx="0"/>
            </p:cNvCxnSpPr>
            <p:nvPr/>
          </p:nvCxnSpPr>
          <p:spPr>
            <a:xfrm>
              <a:off x="438150" y="2876550"/>
              <a:ext cx="9038" cy="24574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5" name="矩形 14"/>
            <p:cNvSpPr/>
            <p:nvPr/>
          </p:nvSpPr>
          <p:spPr>
            <a:xfrm>
              <a:off x="3399450" y="3181305"/>
              <a:ext cx="504825" cy="535305"/>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spcAft>
                  <a:spcPts val="0"/>
                </a:spcAft>
              </a:pPr>
              <a:r>
                <a:rPr lang="zh-CN" sz="1400" dirty="0">
                  <a:solidFill>
                    <a:srgbClr val="000000"/>
                  </a:solidFill>
                  <a:effectLst/>
                  <a:latin typeface="宋体"/>
                  <a:cs typeface="Times New Roman"/>
                </a:rPr>
                <a:t>事件</a:t>
              </a:r>
              <a:r>
                <a:rPr lang="zh-CN" sz="1400" dirty="0" smtClean="0">
                  <a:solidFill>
                    <a:srgbClr val="000000"/>
                  </a:solidFill>
                  <a:effectLst/>
                  <a:latin typeface="宋体"/>
                  <a:cs typeface="Times New Roman"/>
                </a:rPr>
                <a:t>数量</a:t>
              </a:r>
              <a:endParaRPr lang="zh-CN" sz="1200" dirty="0">
                <a:effectLst/>
                <a:latin typeface="宋体"/>
                <a:cs typeface="宋体"/>
              </a:endParaRPr>
            </a:p>
          </p:txBody>
        </p:sp>
        <p:cxnSp>
          <p:nvCxnSpPr>
            <p:cNvPr id="16" name="直接箭头连接符 15"/>
            <p:cNvCxnSpPr>
              <a:endCxn id="15" idx="0"/>
            </p:cNvCxnSpPr>
            <p:nvPr/>
          </p:nvCxnSpPr>
          <p:spPr>
            <a:xfrm>
              <a:off x="3651863" y="2838450"/>
              <a:ext cx="0" cy="34285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7514084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631489" y="5703302"/>
            <a:ext cx="6512511" cy="1143000"/>
          </a:xfrm>
        </p:spPr>
        <p:txBody>
          <a:bodyPr/>
          <a:lstStyle/>
          <a:p>
            <a:r>
              <a:rPr lang="zh-CN" altLang="en-US" dirty="0" smtClean="0"/>
              <a:t>系统界面</a:t>
            </a:r>
            <a:endParaRPr lang="zh-CN" altLang="en-US" dirty="0"/>
          </a:p>
        </p:txBody>
      </p:sp>
      <p:grpSp>
        <p:nvGrpSpPr>
          <p:cNvPr id="4" name="画布 141"/>
          <p:cNvGrpSpPr/>
          <p:nvPr/>
        </p:nvGrpSpPr>
        <p:grpSpPr>
          <a:xfrm>
            <a:off x="1115616" y="188640"/>
            <a:ext cx="6768752" cy="5445224"/>
            <a:chOff x="0" y="0"/>
            <a:chExt cx="5429250" cy="4495800"/>
          </a:xfrm>
        </p:grpSpPr>
        <p:pic>
          <p:nvPicPr>
            <p:cNvPr id="6" name="图片 5" descr="C:\Users\liuyuanyi\AppData\Roaming\Tencent\Users\416180381\QQ\WinTemp\RichOle\}Q]3MXKURI_UT6Q6`YEHDN3.jpg"/>
            <p:cNvPicPr/>
            <p:nvPr/>
          </p:nvPicPr>
          <p:blipFill>
            <a:blip r:embed="rId2" cstate="screen">
              <a:extLst>
                <a:ext uri="{28A0092B-C50C-407E-A947-70E740481C1C}">
                  <a14:useLocalDpi xmlns:a14="http://schemas.microsoft.com/office/drawing/2010/main"/>
                </a:ext>
              </a:extLst>
            </a:blip>
            <a:srcRect/>
            <a:stretch>
              <a:fillRect/>
            </a:stretch>
          </p:blipFill>
          <p:spPr bwMode="auto">
            <a:xfrm>
              <a:off x="0" y="0"/>
              <a:ext cx="5429250" cy="4191000"/>
            </a:xfrm>
            <a:prstGeom prst="rect">
              <a:avLst/>
            </a:prstGeom>
            <a:noFill/>
            <a:ln>
              <a:noFill/>
            </a:ln>
          </p:spPr>
        </p:pic>
        <p:sp>
          <p:nvSpPr>
            <p:cNvPr id="7" name="文本框 145"/>
            <p:cNvSpPr txBox="1"/>
            <p:nvPr/>
          </p:nvSpPr>
          <p:spPr>
            <a:xfrm>
              <a:off x="1906013" y="4191000"/>
              <a:ext cx="1885950" cy="304800"/>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just">
                <a:spcAft>
                  <a:spcPts val="0"/>
                </a:spcAft>
              </a:pPr>
              <a:r>
                <a:rPr lang="zh-CN" sz="1400" kern="100" dirty="0" smtClean="0">
                  <a:effectLst/>
                  <a:ea typeface="宋体"/>
                  <a:cs typeface="Times New Roman"/>
                </a:rPr>
                <a:t>本地</a:t>
              </a:r>
              <a:r>
                <a:rPr lang="zh-CN" sz="1400" kern="100" dirty="0">
                  <a:effectLst/>
                  <a:ea typeface="宋体"/>
                  <a:cs typeface="Times New Roman"/>
                </a:rPr>
                <a:t>视频摘要主界面</a:t>
              </a:r>
            </a:p>
          </p:txBody>
        </p:sp>
      </p:grpSp>
    </p:spTree>
    <p:extLst>
      <p:ext uri="{BB962C8B-B14F-4D97-AF65-F5344CB8AC3E}">
        <p14:creationId xmlns:p14="http://schemas.microsoft.com/office/powerpoint/2010/main" val="1035435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627784" y="5742384"/>
            <a:ext cx="6512511" cy="1143000"/>
          </a:xfrm>
        </p:spPr>
        <p:txBody>
          <a:bodyPr/>
          <a:lstStyle/>
          <a:p>
            <a:r>
              <a:rPr lang="zh-CN" altLang="en-US" dirty="0" smtClean="0"/>
              <a:t>存在的问题？</a:t>
            </a:r>
            <a:endParaRPr lang="zh-CN" altLang="en-US" dirty="0"/>
          </a:p>
        </p:txBody>
      </p:sp>
      <p:sp>
        <p:nvSpPr>
          <p:cNvPr id="3" name="内容占位符 2"/>
          <p:cNvSpPr>
            <a:spLocks noGrp="1"/>
          </p:cNvSpPr>
          <p:nvPr>
            <p:ph sz="quarter" idx="13"/>
          </p:nvPr>
        </p:nvSpPr>
        <p:spPr/>
        <p:txBody>
          <a:bodyPr/>
          <a:lstStyle/>
          <a:p>
            <a:r>
              <a:rPr lang="en-US" altLang="zh-CN" dirty="0" smtClean="0"/>
              <a:t>1.</a:t>
            </a:r>
            <a:r>
              <a:rPr lang="zh-CN" altLang="en-US" dirty="0" smtClean="0"/>
              <a:t>海量视频数据堆积，存储了大量无用数据</a:t>
            </a:r>
            <a:endParaRPr lang="en-US" altLang="zh-CN" dirty="0" smtClean="0"/>
          </a:p>
          <a:p>
            <a:r>
              <a:rPr lang="en-US" altLang="zh-CN" dirty="0" smtClean="0"/>
              <a:t>2.</a:t>
            </a:r>
            <a:r>
              <a:rPr lang="zh-CN" altLang="en-US" dirty="0" smtClean="0"/>
              <a:t>人为查看视频效率低下</a:t>
            </a:r>
            <a:endParaRPr lang="en-US" altLang="zh-CN" dirty="0" smtClean="0"/>
          </a:p>
          <a:p>
            <a:r>
              <a:rPr lang="en-US" altLang="zh-CN" dirty="0" smtClean="0"/>
              <a:t>3.</a:t>
            </a:r>
            <a:r>
              <a:rPr lang="zh-CN" altLang="en-US" dirty="0" smtClean="0"/>
              <a:t>人为查看视频成本高</a:t>
            </a:r>
            <a:endParaRPr lang="en-US" altLang="zh-CN" dirty="0" smtClean="0"/>
          </a:p>
          <a:p>
            <a:r>
              <a:rPr lang="en-US" altLang="zh-CN" dirty="0"/>
              <a:t>4</a:t>
            </a:r>
            <a:r>
              <a:rPr lang="en-US" altLang="zh-CN" dirty="0" smtClean="0"/>
              <a:t>.</a:t>
            </a:r>
            <a:r>
              <a:rPr lang="zh-CN" altLang="en-US" dirty="0" smtClean="0"/>
              <a:t>人为查看视频容易丢失事件</a:t>
            </a:r>
            <a:endParaRPr lang="zh-CN" altLang="en-US" dirty="0"/>
          </a:p>
        </p:txBody>
      </p:sp>
    </p:spTree>
    <p:extLst>
      <p:ext uri="{BB962C8B-B14F-4D97-AF65-F5344CB8AC3E}">
        <p14:creationId xmlns:p14="http://schemas.microsoft.com/office/powerpoint/2010/main" val="159245970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631489" y="5715000"/>
            <a:ext cx="6512511" cy="1143000"/>
          </a:xfrm>
        </p:spPr>
        <p:txBody>
          <a:bodyPr/>
          <a:lstStyle/>
          <a:p>
            <a:r>
              <a:rPr lang="zh-CN" altLang="en-US" dirty="0" smtClean="0"/>
              <a:t>系统界面</a:t>
            </a:r>
            <a:endParaRPr lang="zh-CN" altLang="en-US" dirty="0"/>
          </a:p>
        </p:txBody>
      </p:sp>
      <p:grpSp>
        <p:nvGrpSpPr>
          <p:cNvPr id="4" name="画布 147"/>
          <p:cNvGrpSpPr/>
          <p:nvPr/>
        </p:nvGrpSpPr>
        <p:grpSpPr>
          <a:xfrm>
            <a:off x="940922" y="908720"/>
            <a:ext cx="7519510" cy="4464496"/>
            <a:chOff x="1" y="0"/>
            <a:chExt cx="5245731" cy="2962275"/>
          </a:xfrm>
        </p:grpSpPr>
        <p:pic>
          <p:nvPicPr>
            <p:cNvPr id="6" name="图片 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 y="0"/>
              <a:ext cx="2588256" cy="2695575"/>
            </a:xfrm>
            <a:prstGeom prst="rect">
              <a:avLst/>
            </a:prstGeom>
          </p:spPr>
        </p:pic>
        <p:pic>
          <p:nvPicPr>
            <p:cNvPr id="7" name="图片 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660502" y="0"/>
              <a:ext cx="2585230" cy="2695575"/>
            </a:xfrm>
            <a:prstGeom prst="rect">
              <a:avLst/>
            </a:prstGeom>
          </p:spPr>
        </p:pic>
        <p:sp>
          <p:nvSpPr>
            <p:cNvPr id="8" name="文本框 154"/>
            <p:cNvSpPr txBox="1"/>
            <p:nvPr/>
          </p:nvSpPr>
          <p:spPr>
            <a:xfrm>
              <a:off x="875379" y="2688208"/>
              <a:ext cx="988104" cy="274067"/>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just">
                <a:spcAft>
                  <a:spcPts val="0"/>
                </a:spcAft>
              </a:pPr>
              <a:r>
                <a:rPr lang="zh-CN" sz="1400" kern="100" dirty="0" smtClean="0">
                  <a:effectLst/>
                  <a:ea typeface="宋体"/>
                  <a:cs typeface="Times New Roman"/>
                </a:rPr>
                <a:t>播放</a:t>
              </a:r>
              <a:r>
                <a:rPr lang="zh-CN" sz="1400" kern="100" dirty="0">
                  <a:effectLst/>
                  <a:ea typeface="宋体"/>
                  <a:cs typeface="Times New Roman"/>
                </a:rPr>
                <a:t>视频摘要</a:t>
              </a:r>
            </a:p>
          </p:txBody>
        </p:sp>
        <p:sp>
          <p:nvSpPr>
            <p:cNvPr id="9" name="文本框 154"/>
            <p:cNvSpPr txBox="1"/>
            <p:nvPr/>
          </p:nvSpPr>
          <p:spPr>
            <a:xfrm>
              <a:off x="3594324" y="2688208"/>
              <a:ext cx="998367" cy="273685"/>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just">
                <a:spcAft>
                  <a:spcPts val="0"/>
                </a:spcAft>
              </a:pPr>
              <a:r>
                <a:rPr lang="zh-CN" sz="1400" dirty="0" smtClean="0">
                  <a:effectLst/>
                  <a:latin typeface="宋体"/>
                  <a:cs typeface="Times New Roman"/>
                </a:rPr>
                <a:t>回溯</a:t>
              </a:r>
              <a:r>
                <a:rPr lang="zh-CN" sz="1400" dirty="0">
                  <a:effectLst/>
                  <a:latin typeface="宋体"/>
                  <a:cs typeface="Times New Roman"/>
                </a:rPr>
                <a:t>运动事件</a:t>
              </a:r>
              <a:endParaRPr lang="zh-CN" sz="1400" dirty="0">
                <a:effectLst/>
                <a:latin typeface="宋体"/>
                <a:cs typeface="宋体"/>
              </a:endParaRPr>
            </a:p>
          </p:txBody>
        </p:sp>
      </p:grpSp>
    </p:spTree>
    <p:extLst>
      <p:ext uri="{BB962C8B-B14F-4D97-AF65-F5344CB8AC3E}">
        <p14:creationId xmlns:p14="http://schemas.microsoft.com/office/powerpoint/2010/main" val="136887919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628919" y="5715000"/>
            <a:ext cx="6512511" cy="1143000"/>
          </a:xfrm>
        </p:spPr>
        <p:txBody>
          <a:bodyPr/>
          <a:lstStyle/>
          <a:p>
            <a:r>
              <a:rPr lang="zh-CN" altLang="en-US" dirty="0" smtClean="0"/>
              <a:t>系统界面</a:t>
            </a:r>
            <a:endParaRPr lang="zh-CN" altLang="en-US" dirty="0"/>
          </a:p>
        </p:txBody>
      </p:sp>
      <p:grpSp>
        <p:nvGrpSpPr>
          <p:cNvPr id="4" name="画布 183"/>
          <p:cNvGrpSpPr/>
          <p:nvPr/>
        </p:nvGrpSpPr>
        <p:grpSpPr>
          <a:xfrm>
            <a:off x="971600" y="260648"/>
            <a:ext cx="7488832" cy="5256584"/>
            <a:chOff x="0" y="0"/>
            <a:chExt cx="5486400" cy="3829050"/>
          </a:xfrm>
        </p:grpSpPr>
        <p:sp>
          <p:nvSpPr>
            <p:cNvPr id="5" name="矩形 4"/>
            <p:cNvSpPr/>
            <p:nvPr/>
          </p:nvSpPr>
          <p:spPr>
            <a:xfrm>
              <a:off x="0" y="0"/>
              <a:ext cx="5486400" cy="3829050"/>
            </a:xfrm>
            <a:prstGeom prst="rect">
              <a:avLst/>
            </a:prstGeom>
          </p:spPr>
        </p:sp>
        <p:sp>
          <p:nvSpPr>
            <p:cNvPr id="6" name="文本框 154"/>
            <p:cNvSpPr txBox="1"/>
            <p:nvPr/>
          </p:nvSpPr>
          <p:spPr>
            <a:xfrm>
              <a:off x="2215662" y="3480244"/>
              <a:ext cx="1390650" cy="273685"/>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just">
                <a:spcAft>
                  <a:spcPts val="0"/>
                </a:spcAft>
              </a:pPr>
              <a:r>
                <a:rPr lang="zh-CN" sz="1400" dirty="0" smtClean="0">
                  <a:effectLst/>
                  <a:latin typeface="宋体"/>
                  <a:cs typeface="Times New Roman"/>
                </a:rPr>
                <a:t>视频</a:t>
              </a:r>
              <a:r>
                <a:rPr lang="zh-CN" sz="1400" dirty="0">
                  <a:effectLst/>
                  <a:latin typeface="宋体"/>
                  <a:cs typeface="Times New Roman"/>
                </a:rPr>
                <a:t>检索界面</a:t>
              </a:r>
              <a:endParaRPr lang="zh-CN" sz="1400" dirty="0">
                <a:effectLst/>
                <a:latin typeface="宋体"/>
                <a:cs typeface="宋体"/>
              </a:endParaRPr>
            </a:p>
          </p:txBody>
        </p:sp>
        <p:pic>
          <p:nvPicPr>
            <p:cNvPr id="7" name="图片 6"/>
            <p:cNvPicPr/>
            <p:nvPr/>
          </p:nvPicPr>
          <p:blipFill>
            <a:blip r:embed="rId2"/>
            <a:stretch>
              <a:fillRect/>
            </a:stretch>
          </p:blipFill>
          <p:spPr>
            <a:xfrm>
              <a:off x="0" y="0"/>
              <a:ext cx="5486400" cy="3480435"/>
            </a:xfrm>
            <a:prstGeom prst="rect">
              <a:avLst/>
            </a:prstGeom>
          </p:spPr>
        </p:pic>
      </p:grpSp>
    </p:spTree>
    <p:extLst>
      <p:ext uri="{BB962C8B-B14F-4D97-AF65-F5344CB8AC3E}">
        <p14:creationId xmlns:p14="http://schemas.microsoft.com/office/powerpoint/2010/main" val="42693812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641018" y="5715000"/>
            <a:ext cx="6512511" cy="1143000"/>
          </a:xfrm>
        </p:spPr>
        <p:txBody>
          <a:bodyPr/>
          <a:lstStyle/>
          <a:p>
            <a:r>
              <a:rPr lang="zh-CN" altLang="en-US" dirty="0" smtClean="0"/>
              <a:t>系统测试</a:t>
            </a:r>
            <a:endParaRPr lang="zh-CN" altLang="en-US" dirty="0"/>
          </a:p>
        </p:txBody>
      </p:sp>
      <p:graphicFrame>
        <p:nvGraphicFramePr>
          <p:cNvPr id="4" name="表格 3"/>
          <p:cNvGraphicFramePr>
            <a:graphicFrameLocks noGrp="1"/>
          </p:cNvGraphicFramePr>
          <p:nvPr>
            <p:extLst>
              <p:ext uri="{D42A27DB-BD31-4B8C-83A1-F6EECF244321}">
                <p14:modId xmlns:p14="http://schemas.microsoft.com/office/powerpoint/2010/main" val="3404780308"/>
              </p:ext>
            </p:extLst>
          </p:nvPr>
        </p:nvGraphicFramePr>
        <p:xfrm>
          <a:off x="1157288" y="514952"/>
          <a:ext cx="6799087" cy="2193967"/>
        </p:xfrm>
        <a:graphic>
          <a:graphicData uri="http://schemas.openxmlformats.org/drawingml/2006/table">
            <a:tbl>
              <a:tblPr firstRow="1" firstCol="1" bandRow="1">
                <a:tableStyleId>{5C22544A-7EE6-4342-B048-85BDC9FD1C3A}</a:tableStyleId>
              </a:tblPr>
              <a:tblGrid>
                <a:gridCol w="806138"/>
                <a:gridCol w="1037509"/>
                <a:gridCol w="1349420"/>
                <a:gridCol w="1141479"/>
                <a:gridCol w="1141479"/>
                <a:gridCol w="1323062"/>
              </a:tblGrid>
              <a:tr h="545427">
                <a:tc>
                  <a:txBody>
                    <a:bodyPr/>
                    <a:lstStyle/>
                    <a:p>
                      <a:pPr algn="ctr">
                        <a:lnSpc>
                          <a:spcPct val="150000"/>
                        </a:lnSpc>
                        <a:spcAft>
                          <a:spcPts val="0"/>
                        </a:spcAft>
                      </a:pPr>
                      <a:r>
                        <a:rPr lang="zh-CN" sz="1200" kern="100" dirty="0">
                          <a:effectLst/>
                        </a:rPr>
                        <a:t>视频编号</a:t>
                      </a:r>
                      <a:endParaRPr lang="zh-CN" sz="1200" kern="100" dirty="0">
                        <a:effectLst/>
                        <a:latin typeface="Calibri"/>
                        <a:ea typeface="宋体"/>
                        <a:cs typeface="Times New Roman"/>
                      </a:endParaRPr>
                    </a:p>
                  </a:txBody>
                  <a:tcPr marL="68580" marR="68580" marT="0" marB="0" anchor="ctr"/>
                </a:tc>
                <a:tc>
                  <a:txBody>
                    <a:bodyPr/>
                    <a:lstStyle/>
                    <a:p>
                      <a:pPr algn="ctr">
                        <a:lnSpc>
                          <a:spcPct val="150000"/>
                        </a:lnSpc>
                        <a:spcAft>
                          <a:spcPts val="0"/>
                        </a:spcAft>
                      </a:pPr>
                      <a:r>
                        <a:rPr lang="zh-CN" sz="1200" kern="100">
                          <a:effectLst/>
                        </a:rPr>
                        <a:t>视频分辨率</a:t>
                      </a:r>
                      <a:endParaRPr lang="zh-CN" sz="1200" kern="100">
                        <a:effectLst/>
                        <a:latin typeface="Calibri"/>
                        <a:ea typeface="宋体"/>
                        <a:cs typeface="Times New Roman"/>
                      </a:endParaRPr>
                    </a:p>
                  </a:txBody>
                  <a:tcPr marL="68580" marR="68580" marT="0" marB="0" anchor="ctr"/>
                </a:tc>
                <a:tc>
                  <a:txBody>
                    <a:bodyPr/>
                    <a:lstStyle/>
                    <a:p>
                      <a:pPr algn="ctr">
                        <a:lnSpc>
                          <a:spcPct val="150000"/>
                        </a:lnSpc>
                        <a:spcAft>
                          <a:spcPts val="0"/>
                        </a:spcAft>
                      </a:pPr>
                      <a:r>
                        <a:rPr lang="zh-CN" sz="1200" kern="100" dirty="0">
                          <a:effectLst/>
                        </a:rPr>
                        <a:t>视频帧率</a:t>
                      </a:r>
                      <a:r>
                        <a:rPr lang="en-US" sz="1200" kern="100" dirty="0">
                          <a:effectLst/>
                        </a:rPr>
                        <a:t>/</a:t>
                      </a:r>
                      <a:r>
                        <a:rPr lang="zh-CN" sz="1200" kern="100" dirty="0">
                          <a:effectLst/>
                        </a:rPr>
                        <a:t>帧每秒</a:t>
                      </a:r>
                      <a:endParaRPr lang="zh-CN" sz="1200" kern="100" dirty="0">
                        <a:effectLst/>
                        <a:latin typeface="Calibri"/>
                        <a:ea typeface="宋体"/>
                        <a:cs typeface="Times New Roman"/>
                      </a:endParaRPr>
                    </a:p>
                  </a:txBody>
                  <a:tcPr marL="68580" marR="68580" marT="0" marB="0" anchor="ctr"/>
                </a:tc>
                <a:tc>
                  <a:txBody>
                    <a:bodyPr/>
                    <a:lstStyle/>
                    <a:p>
                      <a:pPr algn="ctr">
                        <a:lnSpc>
                          <a:spcPct val="150000"/>
                        </a:lnSpc>
                        <a:spcAft>
                          <a:spcPts val="0"/>
                        </a:spcAft>
                      </a:pPr>
                      <a:r>
                        <a:rPr lang="zh-CN" sz="1200" kern="100">
                          <a:effectLst/>
                        </a:rPr>
                        <a:t>视频长度</a:t>
                      </a:r>
                      <a:r>
                        <a:rPr lang="en-US" sz="1200" kern="100">
                          <a:effectLst/>
                        </a:rPr>
                        <a:t>/</a:t>
                      </a:r>
                      <a:r>
                        <a:rPr lang="zh-CN" sz="1200" kern="100">
                          <a:effectLst/>
                        </a:rPr>
                        <a:t>帧</a:t>
                      </a:r>
                      <a:endParaRPr lang="zh-CN" sz="1200" kern="100">
                        <a:effectLst/>
                        <a:latin typeface="Calibri"/>
                        <a:ea typeface="宋体"/>
                        <a:cs typeface="Times New Roman"/>
                      </a:endParaRPr>
                    </a:p>
                  </a:txBody>
                  <a:tcPr marL="68580" marR="68580" marT="0" marB="0"/>
                </a:tc>
                <a:tc>
                  <a:txBody>
                    <a:bodyPr/>
                    <a:lstStyle/>
                    <a:p>
                      <a:pPr algn="ctr">
                        <a:lnSpc>
                          <a:spcPct val="150000"/>
                        </a:lnSpc>
                        <a:spcAft>
                          <a:spcPts val="0"/>
                        </a:spcAft>
                      </a:pPr>
                      <a:r>
                        <a:rPr lang="zh-CN" sz="1200" kern="100" dirty="0">
                          <a:effectLst/>
                        </a:rPr>
                        <a:t>处理时间</a:t>
                      </a:r>
                      <a:r>
                        <a:rPr lang="en-US" sz="1200" kern="100" dirty="0">
                          <a:effectLst/>
                        </a:rPr>
                        <a:t>/</a:t>
                      </a:r>
                      <a:r>
                        <a:rPr lang="zh-CN" sz="1200" kern="100" dirty="0">
                          <a:effectLst/>
                        </a:rPr>
                        <a:t>秒</a:t>
                      </a:r>
                      <a:endParaRPr lang="zh-CN" sz="1200" kern="100" dirty="0">
                        <a:effectLst/>
                        <a:latin typeface="Calibri"/>
                        <a:ea typeface="宋体"/>
                        <a:cs typeface="Times New Roman"/>
                      </a:endParaRPr>
                    </a:p>
                  </a:txBody>
                  <a:tcPr marL="68580" marR="68580" marT="0" marB="0"/>
                </a:tc>
                <a:tc>
                  <a:txBody>
                    <a:bodyPr/>
                    <a:lstStyle/>
                    <a:p>
                      <a:pPr algn="ctr">
                        <a:lnSpc>
                          <a:spcPct val="150000"/>
                        </a:lnSpc>
                        <a:spcAft>
                          <a:spcPts val="0"/>
                        </a:spcAft>
                      </a:pPr>
                      <a:r>
                        <a:rPr lang="zh-CN" sz="1200" kern="100" dirty="0">
                          <a:effectLst/>
                        </a:rPr>
                        <a:t>处理帧率</a:t>
                      </a:r>
                      <a:r>
                        <a:rPr lang="en-US" sz="1200" kern="100" dirty="0">
                          <a:effectLst/>
                        </a:rPr>
                        <a:t>/</a:t>
                      </a:r>
                      <a:r>
                        <a:rPr lang="zh-CN" sz="1200" kern="100" dirty="0">
                          <a:effectLst/>
                        </a:rPr>
                        <a:t>秒</a:t>
                      </a:r>
                      <a:endParaRPr lang="zh-CN" sz="1200" kern="100" dirty="0">
                        <a:effectLst/>
                        <a:latin typeface="Calibri"/>
                        <a:ea typeface="宋体"/>
                        <a:cs typeface="Times New Roman"/>
                      </a:endParaRPr>
                    </a:p>
                  </a:txBody>
                  <a:tcPr marL="68580" marR="68580" marT="0" marB="0" anchor="ctr"/>
                </a:tc>
              </a:tr>
              <a:tr h="329708">
                <a:tc>
                  <a:txBody>
                    <a:bodyPr/>
                    <a:lstStyle/>
                    <a:p>
                      <a:pPr algn="ctr">
                        <a:lnSpc>
                          <a:spcPct val="150000"/>
                        </a:lnSpc>
                        <a:spcAft>
                          <a:spcPts val="0"/>
                        </a:spcAft>
                      </a:pPr>
                      <a:r>
                        <a:rPr lang="en-US" sz="1200" kern="100">
                          <a:effectLst/>
                        </a:rPr>
                        <a:t>1</a:t>
                      </a:r>
                      <a:endParaRPr lang="zh-CN" sz="1200" kern="100">
                        <a:effectLst/>
                        <a:latin typeface="Calibri"/>
                        <a:ea typeface="宋体"/>
                        <a:cs typeface="Times New Roman"/>
                      </a:endParaRPr>
                    </a:p>
                  </a:txBody>
                  <a:tcPr marL="68580" marR="68580" marT="0" marB="0" anchor="ctr"/>
                </a:tc>
                <a:tc>
                  <a:txBody>
                    <a:bodyPr/>
                    <a:lstStyle/>
                    <a:p>
                      <a:pPr algn="ctr">
                        <a:lnSpc>
                          <a:spcPct val="150000"/>
                        </a:lnSpc>
                        <a:spcAft>
                          <a:spcPts val="0"/>
                        </a:spcAft>
                      </a:pPr>
                      <a:r>
                        <a:rPr lang="en-US" sz="1200" kern="100">
                          <a:effectLst/>
                        </a:rPr>
                        <a:t>320*240</a:t>
                      </a:r>
                      <a:endParaRPr lang="zh-CN" sz="1200" kern="100">
                        <a:effectLst/>
                        <a:latin typeface="Calibri"/>
                        <a:ea typeface="宋体"/>
                        <a:cs typeface="Times New Roman"/>
                      </a:endParaRPr>
                    </a:p>
                  </a:txBody>
                  <a:tcPr marL="68580" marR="68580" marT="0" marB="0" anchor="ctr"/>
                </a:tc>
                <a:tc>
                  <a:txBody>
                    <a:bodyPr/>
                    <a:lstStyle/>
                    <a:p>
                      <a:pPr algn="ctr">
                        <a:lnSpc>
                          <a:spcPct val="150000"/>
                        </a:lnSpc>
                        <a:spcAft>
                          <a:spcPts val="0"/>
                        </a:spcAft>
                      </a:pPr>
                      <a:r>
                        <a:rPr lang="en-US" sz="1200" kern="100">
                          <a:effectLst/>
                        </a:rPr>
                        <a:t>10</a:t>
                      </a:r>
                      <a:endParaRPr lang="zh-CN" sz="1200" kern="100">
                        <a:effectLst/>
                        <a:latin typeface="Calibri"/>
                        <a:ea typeface="宋体"/>
                        <a:cs typeface="Times New Roman"/>
                      </a:endParaRPr>
                    </a:p>
                  </a:txBody>
                  <a:tcPr marL="68580" marR="68580" marT="0" marB="0" anchor="ctr"/>
                </a:tc>
                <a:tc>
                  <a:txBody>
                    <a:bodyPr/>
                    <a:lstStyle/>
                    <a:p>
                      <a:pPr algn="ctr">
                        <a:lnSpc>
                          <a:spcPct val="150000"/>
                        </a:lnSpc>
                        <a:spcAft>
                          <a:spcPts val="0"/>
                        </a:spcAft>
                      </a:pPr>
                      <a:r>
                        <a:rPr lang="en-US" sz="1200" kern="100">
                          <a:effectLst/>
                        </a:rPr>
                        <a:t>1200</a:t>
                      </a:r>
                      <a:endParaRPr lang="zh-CN" sz="1200" kern="100">
                        <a:effectLst/>
                        <a:latin typeface="Calibri"/>
                        <a:ea typeface="宋体"/>
                        <a:cs typeface="Times New Roman"/>
                      </a:endParaRPr>
                    </a:p>
                  </a:txBody>
                  <a:tcPr marL="68580" marR="68580" marT="0" marB="0"/>
                </a:tc>
                <a:tc>
                  <a:txBody>
                    <a:bodyPr/>
                    <a:lstStyle/>
                    <a:p>
                      <a:pPr algn="ctr">
                        <a:lnSpc>
                          <a:spcPct val="150000"/>
                        </a:lnSpc>
                        <a:spcAft>
                          <a:spcPts val="0"/>
                        </a:spcAft>
                      </a:pPr>
                      <a:r>
                        <a:rPr lang="en-US" sz="1200" kern="100">
                          <a:effectLst/>
                        </a:rPr>
                        <a:t>12.3</a:t>
                      </a:r>
                      <a:endParaRPr lang="zh-CN" sz="1200" kern="100">
                        <a:effectLst/>
                        <a:latin typeface="Calibri"/>
                        <a:ea typeface="宋体"/>
                        <a:cs typeface="Times New Roman"/>
                      </a:endParaRPr>
                    </a:p>
                  </a:txBody>
                  <a:tcPr marL="68580" marR="68580" marT="0" marB="0"/>
                </a:tc>
                <a:tc>
                  <a:txBody>
                    <a:bodyPr/>
                    <a:lstStyle/>
                    <a:p>
                      <a:pPr algn="ctr">
                        <a:lnSpc>
                          <a:spcPct val="150000"/>
                        </a:lnSpc>
                        <a:spcAft>
                          <a:spcPts val="0"/>
                        </a:spcAft>
                      </a:pPr>
                      <a:r>
                        <a:rPr lang="en-US" sz="1200" kern="100">
                          <a:effectLst/>
                        </a:rPr>
                        <a:t>97.6</a:t>
                      </a:r>
                      <a:endParaRPr lang="zh-CN" sz="1200" kern="100">
                        <a:effectLst/>
                        <a:latin typeface="Calibri"/>
                        <a:ea typeface="宋体"/>
                        <a:cs typeface="Times New Roman"/>
                      </a:endParaRPr>
                    </a:p>
                  </a:txBody>
                  <a:tcPr marL="68580" marR="68580" marT="0" marB="0" anchor="ctr"/>
                </a:tc>
              </a:tr>
              <a:tr h="329708">
                <a:tc>
                  <a:txBody>
                    <a:bodyPr/>
                    <a:lstStyle/>
                    <a:p>
                      <a:pPr algn="ctr">
                        <a:lnSpc>
                          <a:spcPct val="150000"/>
                        </a:lnSpc>
                        <a:spcAft>
                          <a:spcPts val="0"/>
                        </a:spcAft>
                      </a:pPr>
                      <a:r>
                        <a:rPr lang="en-US" sz="1200" kern="100">
                          <a:effectLst/>
                        </a:rPr>
                        <a:t>2</a:t>
                      </a:r>
                      <a:endParaRPr lang="zh-CN" sz="1200" kern="100">
                        <a:effectLst/>
                        <a:latin typeface="Calibri"/>
                        <a:ea typeface="宋体"/>
                        <a:cs typeface="Times New Roman"/>
                      </a:endParaRPr>
                    </a:p>
                  </a:txBody>
                  <a:tcPr marL="68580" marR="68580" marT="0" marB="0" anchor="ctr"/>
                </a:tc>
                <a:tc>
                  <a:txBody>
                    <a:bodyPr/>
                    <a:lstStyle/>
                    <a:p>
                      <a:pPr algn="ctr">
                        <a:lnSpc>
                          <a:spcPct val="150000"/>
                        </a:lnSpc>
                        <a:spcAft>
                          <a:spcPts val="0"/>
                        </a:spcAft>
                      </a:pPr>
                      <a:r>
                        <a:rPr lang="en-US" sz="1200" kern="100">
                          <a:effectLst/>
                        </a:rPr>
                        <a:t>352*288</a:t>
                      </a:r>
                      <a:endParaRPr lang="zh-CN" sz="1200" kern="100">
                        <a:effectLst/>
                        <a:latin typeface="Calibri"/>
                        <a:ea typeface="宋体"/>
                        <a:cs typeface="Times New Roman"/>
                      </a:endParaRPr>
                    </a:p>
                  </a:txBody>
                  <a:tcPr marL="68580" marR="68580" marT="0" marB="0" anchor="ctr"/>
                </a:tc>
                <a:tc>
                  <a:txBody>
                    <a:bodyPr/>
                    <a:lstStyle/>
                    <a:p>
                      <a:pPr algn="ctr">
                        <a:lnSpc>
                          <a:spcPct val="150000"/>
                        </a:lnSpc>
                        <a:spcAft>
                          <a:spcPts val="0"/>
                        </a:spcAft>
                      </a:pPr>
                      <a:r>
                        <a:rPr lang="en-US" sz="1200" kern="100">
                          <a:effectLst/>
                        </a:rPr>
                        <a:t>12</a:t>
                      </a:r>
                      <a:endParaRPr lang="zh-CN" sz="1200" kern="100">
                        <a:effectLst/>
                        <a:latin typeface="Calibri"/>
                        <a:ea typeface="宋体"/>
                        <a:cs typeface="Times New Roman"/>
                      </a:endParaRPr>
                    </a:p>
                  </a:txBody>
                  <a:tcPr marL="68580" marR="68580" marT="0" marB="0" anchor="ctr"/>
                </a:tc>
                <a:tc>
                  <a:txBody>
                    <a:bodyPr/>
                    <a:lstStyle/>
                    <a:p>
                      <a:pPr algn="ctr">
                        <a:lnSpc>
                          <a:spcPct val="150000"/>
                        </a:lnSpc>
                        <a:spcAft>
                          <a:spcPts val="0"/>
                        </a:spcAft>
                      </a:pPr>
                      <a:r>
                        <a:rPr lang="en-US" sz="1200" kern="100" dirty="0">
                          <a:effectLst/>
                        </a:rPr>
                        <a:t>22501</a:t>
                      </a:r>
                      <a:endParaRPr lang="zh-CN" sz="1200" kern="100" dirty="0">
                        <a:effectLst/>
                        <a:latin typeface="Calibri"/>
                        <a:ea typeface="宋体"/>
                        <a:cs typeface="Times New Roman"/>
                      </a:endParaRPr>
                    </a:p>
                  </a:txBody>
                  <a:tcPr marL="68580" marR="68580" marT="0" marB="0"/>
                </a:tc>
                <a:tc>
                  <a:txBody>
                    <a:bodyPr/>
                    <a:lstStyle/>
                    <a:p>
                      <a:pPr algn="ctr">
                        <a:lnSpc>
                          <a:spcPct val="150000"/>
                        </a:lnSpc>
                        <a:spcAft>
                          <a:spcPts val="0"/>
                        </a:spcAft>
                      </a:pPr>
                      <a:r>
                        <a:rPr lang="en-US" sz="1200" kern="100">
                          <a:effectLst/>
                        </a:rPr>
                        <a:t>249.8</a:t>
                      </a:r>
                      <a:endParaRPr lang="zh-CN" sz="1200" kern="100">
                        <a:effectLst/>
                        <a:latin typeface="Calibri"/>
                        <a:ea typeface="宋体"/>
                        <a:cs typeface="Times New Roman"/>
                      </a:endParaRPr>
                    </a:p>
                  </a:txBody>
                  <a:tcPr marL="68580" marR="68580" marT="0" marB="0"/>
                </a:tc>
                <a:tc>
                  <a:txBody>
                    <a:bodyPr/>
                    <a:lstStyle/>
                    <a:p>
                      <a:pPr algn="ctr">
                        <a:lnSpc>
                          <a:spcPct val="150000"/>
                        </a:lnSpc>
                        <a:spcAft>
                          <a:spcPts val="0"/>
                        </a:spcAft>
                      </a:pPr>
                      <a:r>
                        <a:rPr lang="en-US" sz="1200" kern="100">
                          <a:effectLst/>
                        </a:rPr>
                        <a:t>90.1</a:t>
                      </a:r>
                      <a:endParaRPr lang="zh-CN" sz="1200" kern="100">
                        <a:effectLst/>
                        <a:latin typeface="Calibri"/>
                        <a:ea typeface="宋体"/>
                        <a:cs typeface="Times New Roman"/>
                      </a:endParaRPr>
                    </a:p>
                  </a:txBody>
                  <a:tcPr marL="68580" marR="68580" marT="0" marB="0" anchor="ctr"/>
                </a:tc>
              </a:tr>
              <a:tr h="329708">
                <a:tc>
                  <a:txBody>
                    <a:bodyPr/>
                    <a:lstStyle/>
                    <a:p>
                      <a:pPr algn="ctr">
                        <a:lnSpc>
                          <a:spcPct val="150000"/>
                        </a:lnSpc>
                        <a:spcAft>
                          <a:spcPts val="0"/>
                        </a:spcAft>
                      </a:pPr>
                      <a:r>
                        <a:rPr lang="en-US" sz="1200" kern="100">
                          <a:effectLst/>
                        </a:rPr>
                        <a:t>3</a:t>
                      </a:r>
                      <a:endParaRPr lang="zh-CN" sz="1200" kern="100">
                        <a:effectLst/>
                        <a:latin typeface="Calibri"/>
                        <a:ea typeface="宋体"/>
                        <a:cs typeface="Times New Roman"/>
                      </a:endParaRPr>
                    </a:p>
                  </a:txBody>
                  <a:tcPr marL="68580" marR="68580" marT="0" marB="0" anchor="ctr"/>
                </a:tc>
                <a:tc>
                  <a:txBody>
                    <a:bodyPr/>
                    <a:lstStyle/>
                    <a:p>
                      <a:pPr algn="ctr">
                        <a:lnSpc>
                          <a:spcPct val="150000"/>
                        </a:lnSpc>
                        <a:spcAft>
                          <a:spcPts val="0"/>
                        </a:spcAft>
                      </a:pPr>
                      <a:r>
                        <a:rPr lang="en-US" sz="1200" kern="100">
                          <a:effectLst/>
                        </a:rPr>
                        <a:t>640*352</a:t>
                      </a:r>
                      <a:endParaRPr lang="zh-CN" sz="1200" kern="100">
                        <a:effectLst/>
                        <a:latin typeface="Calibri"/>
                        <a:ea typeface="宋体"/>
                        <a:cs typeface="Times New Roman"/>
                      </a:endParaRPr>
                    </a:p>
                  </a:txBody>
                  <a:tcPr marL="68580" marR="68580" marT="0" marB="0" anchor="ctr"/>
                </a:tc>
                <a:tc>
                  <a:txBody>
                    <a:bodyPr/>
                    <a:lstStyle/>
                    <a:p>
                      <a:pPr algn="ctr">
                        <a:lnSpc>
                          <a:spcPct val="150000"/>
                        </a:lnSpc>
                        <a:spcAft>
                          <a:spcPts val="0"/>
                        </a:spcAft>
                      </a:pPr>
                      <a:r>
                        <a:rPr lang="en-US" sz="1200" kern="100">
                          <a:effectLst/>
                        </a:rPr>
                        <a:t>25</a:t>
                      </a:r>
                      <a:endParaRPr lang="zh-CN" sz="1200" kern="100">
                        <a:effectLst/>
                        <a:latin typeface="Calibri"/>
                        <a:ea typeface="宋体"/>
                        <a:cs typeface="Times New Roman"/>
                      </a:endParaRPr>
                    </a:p>
                  </a:txBody>
                  <a:tcPr marL="68580" marR="68580" marT="0" marB="0" anchor="ctr"/>
                </a:tc>
                <a:tc>
                  <a:txBody>
                    <a:bodyPr/>
                    <a:lstStyle/>
                    <a:p>
                      <a:pPr algn="ctr">
                        <a:lnSpc>
                          <a:spcPct val="150000"/>
                        </a:lnSpc>
                        <a:spcAft>
                          <a:spcPts val="0"/>
                        </a:spcAft>
                      </a:pPr>
                      <a:r>
                        <a:rPr lang="en-US" sz="1200" kern="100">
                          <a:effectLst/>
                        </a:rPr>
                        <a:t>91501</a:t>
                      </a:r>
                      <a:endParaRPr lang="zh-CN" sz="1200" kern="100">
                        <a:effectLst/>
                        <a:latin typeface="Calibri"/>
                        <a:ea typeface="宋体"/>
                        <a:cs typeface="Times New Roman"/>
                      </a:endParaRPr>
                    </a:p>
                  </a:txBody>
                  <a:tcPr marL="68580" marR="68580" marT="0" marB="0"/>
                </a:tc>
                <a:tc>
                  <a:txBody>
                    <a:bodyPr/>
                    <a:lstStyle/>
                    <a:p>
                      <a:pPr algn="ctr">
                        <a:lnSpc>
                          <a:spcPct val="150000"/>
                        </a:lnSpc>
                        <a:spcAft>
                          <a:spcPts val="0"/>
                        </a:spcAft>
                      </a:pPr>
                      <a:r>
                        <a:rPr lang="en-US" sz="1200" kern="100">
                          <a:effectLst/>
                        </a:rPr>
                        <a:t>1236.2</a:t>
                      </a:r>
                      <a:endParaRPr lang="zh-CN" sz="1200" kern="100">
                        <a:effectLst/>
                        <a:latin typeface="Calibri"/>
                        <a:ea typeface="宋体"/>
                        <a:cs typeface="Times New Roman"/>
                      </a:endParaRPr>
                    </a:p>
                  </a:txBody>
                  <a:tcPr marL="68580" marR="68580" marT="0" marB="0"/>
                </a:tc>
                <a:tc>
                  <a:txBody>
                    <a:bodyPr/>
                    <a:lstStyle/>
                    <a:p>
                      <a:pPr algn="ctr">
                        <a:lnSpc>
                          <a:spcPct val="150000"/>
                        </a:lnSpc>
                        <a:spcAft>
                          <a:spcPts val="0"/>
                        </a:spcAft>
                      </a:pPr>
                      <a:r>
                        <a:rPr lang="en-US" sz="1200" kern="100">
                          <a:effectLst/>
                        </a:rPr>
                        <a:t>74.0</a:t>
                      </a:r>
                      <a:endParaRPr lang="zh-CN" sz="1200" kern="100">
                        <a:effectLst/>
                        <a:latin typeface="Calibri"/>
                        <a:ea typeface="宋体"/>
                        <a:cs typeface="Times New Roman"/>
                      </a:endParaRPr>
                    </a:p>
                  </a:txBody>
                  <a:tcPr marL="68580" marR="68580" marT="0" marB="0" anchor="ctr"/>
                </a:tc>
              </a:tr>
              <a:tr h="329708">
                <a:tc>
                  <a:txBody>
                    <a:bodyPr/>
                    <a:lstStyle/>
                    <a:p>
                      <a:pPr algn="ctr">
                        <a:lnSpc>
                          <a:spcPct val="150000"/>
                        </a:lnSpc>
                        <a:spcAft>
                          <a:spcPts val="0"/>
                        </a:spcAft>
                      </a:pPr>
                      <a:r>
                        <a:rPr lang="en-US" sz="1200" kern="100">
                          <a:effectLst/>
                        </a:rPr>
                        <a:t>4</a:t>
                      </a:r>
                      <a:endParaRPr lang="zh-CN" sz="1200" kern="100">
                        <a:effectLst/>
                        <a:latin typeface="Calibri"/>
                        <a:ea typeface="宋体"/>
                        <a:cs typeface="Times New Roman"/>
                      </a:endParaRPr>
                    </a:p>
                  </a:txBody>
                  <a:tcPr marL="68580" marR="68580" marT="0" marB="0" anchor="ctr"/>
                </a:tc>
                <a:tc>
                  <a:txBody>
                    <a:bodyPr/>
                    <a:lstStyle/>
                    <a:p>
                      <a:pPr algn="ctr">
                        <a:lnSpc>
                          <a:spcPct val="150000"/>
                        </a:lnSpc>
                        <a:spcAft>
                          <a:spcPts val="0"/>
                        </a:spcAft>
                      </a:pPr>
                      <a:r>
                        <a:rPr lang="en-US" sz="1200" kern="100">
                          <a:effectLst/>
                        </a:rPr>
                        <a:t>640*480</a:t>
                      </a:r>
                      <a:endParaRPr lang="zh-CN" sz="1200" kern="100">
                        <a:effectLst/>
                        <a:latin typeface="Calibri"/>
                        <a:ea typeface="宋体"/>
                        <a:cs typeface="Times New Roman"/>
                      </a:endParaRPr>
                    </a:p>
                  </a:txBody>
                  <a:tcPr marL="68580" marR="68580" marT="0" marB="0" anchor="ctr"/>
                </a:tc>
                <a:tc>
                  <a:txBody>
                    <a:bodyPr/>
                    <a:lstStyle/>
                    <a:p>
                      <a:pPr algn="ctr">
                        <a:lnSpc>
                          <a:spcPct val="150000"/>
                        </a:lnSpc>
                        <a:spcAft>
                          <a:spcPts val="0"/>
                        </a:spcAft>
                      </a:pPr>
                      <a:r>
                        <a:rPr lang="en-US" sz="1200" kern="100">
                          <a:effectLst/>
                        </a:rPr>
                        <a:t>25</a:t>
                      </a:r>
                      <a:endParaRPr lang="zh-CN" sz="1200" kern="100">
                        <a:effectLst/>
                        <a:latin typeface="Calibri"/>
                        <a:ea typeface="宋体"/>
                        <a:cs typeface="Times New Roman"/>
                      </a:endParaRPr>
                    </a:p>
                  </a:txBody>
                  <a:tcPr marL="68580" marR="68580" marT="0" marB="0" anchor="ctr"/>
                </a:tc>
                <a:tc>
                  <a:txBody>
                    <a:bodyPr/>
                    <a:lstStyle/>
                    <a:p>
                      <a:pPr algn="ctr">
                        <a:lnSpc>
                          <a:spcPct val="150000"/>
                        </a:lnSpc>
                        <a:spcAft>
                          <a:spcPts val="0"/>
                        </a:spcAft>
                      </a:pPr>
                      <a:r>
                        <a:rPr lang="en-US" sz="1200" kern="100" dirty="0">
                          <a:effectLst/>
                        </a:rPr>
                        <a:t>3764</a:t>
                      </a:r>
                      <a:endParaRPr lang="zh-CN" sz="1200" kern="100" dirty="0">
                        <a:effectLst/>
                        <a:latin typeface="Calibri"/>
                        <a:ea typeface="宋体"/>
                        <a:cs typeface="Times New Roman"/>
                      </a:endParaRPr>
                    </a:p>
                  </a:txBody>
                  <a:tcPr marL="68580" marR="68580" marT="0" marB="0"/>
                </a:tc>
                <a:tc>
                  <a:txBody>
                    <a:bodyPr/>
                    <a:lstStyle/>
                    <a:p>
                      <a:pPr algn="ctr">
                        <a:lnSpc>
                          <a:spcPct val="150000"/>
                        </a:lnSpc>
                        <a:spcAft>
                          <a:spcPts val="0"/>
                        </a:spcAft>
                      </a:pPr>
                      <a:r>
                        <a:rPr lang="en-US" sz="1200" kern="100">
                          <a:effectLst/>
                        </a:rPr>
                        <a:t>54.7</a:t>
                      </a:r>
                      <a:endParaRPr lang="zh-CN" sz="1200" kern="100">
                        <a:effectLst/>
                        <a:latin typeface="Calibri"/>
                        <a:ea typeface="宋体"/>
                        <a:cs typeface="Times New Roman"/>
                      </a:endParaRPr>
                    </a:p>
                  </a:txBody>
                  <a:tcPr marL="68580" marR="68580" marT="0" marB="0"/>
                </a:tc>
                <a:tc>
                  <a:txBody>
                    <a:bodyPr/>
                    <a:lstStyle/>
                    <a:p>
                      <a:pPr algn="ctr">
                        <a:lnSpc>
                          <a:spcPct val="150000"/>
                        </a:lnSpc>
                        <a:spcAft>
                          <a:spcPts val="0"/>
                        </a:spcAft>
                      </a:pPr>
                      <a:r>
                        <a:rPr lang="en-US" sz="1200" kern="100" dirty="0">
                          <a:effectLst/>
                        </a:rPr>
                        <a:t>66.4</a:t>
                      </a:r>
                      <a:endParaRPr lang="zh-CN" sz="1200" kern="100" dirty="0">
                        <a:effectLst/>
                        <a:latin typeface="Calibri"/>
                        <a:ea typeface="宋体"/>
                        <a:cs typeface="Times New Roman"/>
                      </a:endParaRPr>
                    </a:p>
                  </a:txBody>
                  <a:tcPr marL="68580" marR="68580" marT="0" marB="0" anchor="ctr"/>
                </a:tc>
              </a:tr>
              <a:tr h="329708">
                <a:tc>
                  <a:txBody>
                    <a:bodyPr/>
                    <a:lstStyle/>
                    <a:p>
                      <a:pPr algn="ctr">
                        <a:lnSpc>
                          <a:spcPct val="150000"/>
                        </a:lnSpc>
                        <a:spcAft>
                          <a:spcPts val="0"/>
                        </a:spcAft>
                      </a:pPr>
                      <a:r>
                        <a:rPr lang="en-US" sz="1200" kern="100">
                          <a:effectLst/>
                        </a:rPr>
                        <a:t>5</a:t>
                      </a:r>
                      <a:endParaRPr lang="zh-CN" sz="1200" kern="100">
                        <a:effectLst/>
                        <a:latin typeface="Calibri"/>
                        <a:ea typeface="宋体"/>
                        <a:cs typeface="Times New Roman"/>
                      </a:endParaRPr>
                    </a:p>
                  </a:txBody>
                  <a:tcPr marL="68580" marR="68580" marT="0" marB="0" anchor="ctr"/>
                </a:tc>
                <a:tc>
                  <a:txBody>
                    <a:bodyPr/>
                    <a:lstStyle/>
                    <a:p>
                      <a:pPr algn="ctr">
                        <a:lnSpc>
                          <a:spcPct val="150000"/>
                        </a:lnSpc>
                        <a:spcAft>
                          <a:spcPts val="0"/>
                        </a:spcAft>
                      </a:pPr>
                      <a:r>
                        <a:rPr lang="en-US" sz="1200" kern="100">
                          <a:effectLst/>
                        </a:rPr>
                        <a:t>1280*720</a:t>
                      </a:r>
                      <a:endParaRPr lang="zh-CN" sz="1200" kern="100">
                        <a:effectLst/>
                        <a:latin typeface="Calibri"/>
                        <a:ea typeface="宋体"/>
                        <a:cs typeface="Times New Roman"/>
                      </a:endParaRPr>
                    </a:p>
                  </a:txBody>
                  <a:tcPr marL="68580" marR="68580" marT="0" marB="0" anchor="ctr"/>
                </a:tc>
                <a:tc>
                  <a:txBody>
                    <a:bodyPr/>
                    <a:lstStyle/>
                    <a:p>
                      <a:pPr algn="ctr">
                        <a:lnSpc>
                          <a:spcPct val="150000"/>
                        </a:lnSpc>
                        <a:spcAft>
                          <a:spcPts val="0"/>
                        </a:spcAft>
                      </a:pPr>
                      <a:r>
                        <a:rPr lang="en-US" sz="1200" kern="100">
                          <a:effectLst/>
                        </a:rPr>
                        <a:t>30</a:t>
                      </a:r>
                      <a:endParaRPr lang="zh-CN" sz="1200" kern="100">
                        <a:effectLst/>
                        <a:latin typeface="Calibri"/>
                        <a:ea typeface="宋体"/>
                        <a:cs typeface="Times New Roman"/>
                      </a:endParaRPr>
                    </a:p>
                  </a:txBody>
                  <a:tcPr marL="68580" marR="68580" marT="0" marB="0" anchor="ctr"/>
                </a:tc>
                <a:tc>
                  <a:txBody>
                    <a:bodyPr/>
                    <a:lstStyle/>
                    <a:p>
                      <a:pPr algn="ctr">
                        <a:lnSpc>
                          <a:spcPct val="150000"/>
                        </a:lnSpc>
                        <a:spcAft>
                          <a:spcPts val="0"/>
                        </a:spcAft>
                      </a:pPr>
                      <a:r>
                        <a:rPr lang="en-US" sz="1200" kern="100">
                          <a:effectLst/>
                        </a:rPr>
                        <a:t>3624</a:t>
                      </a:r>
                      <a:endParaRPr lang="zh-CN" sz="1200" kern="100">
                        <a:effectLst/>
                        <a:latin typeface="Calibri"/>
                        <a:ea typeface="宋体"/>
                        <a:cs typeface="Times New Roman"/>
                      </a:endParaRPr>
                    </a:p>
                  </a:txBody>
                  <a:tcPr marL="68580" marR="68580" marT="0" marB="0"/>
                </a:tc>
                <a:tc>
                  <a:txBody>
                    <a:bodyPr/>
                    <a:lstStyle/>
                    <a:p>
                      <a:pPr algn="ctr">
                        <a:lnSpc>
                          <a:spcPct val="150000"/>
                        </a:lnSpc>
                        <a:spcAft>
                          <a:spcPts val="0"/>
                        </a:spcAft>
                      </a:pPr>
                      <a:r>
                        <a:rPr lang="en-US" sz="1200" kern="100">
                          <a:effectLst/>
                        </a:rPr>
                        <a:t>88.6</a:t>
                      </a:r>
                      <a:endParaRPr lang="zh-CN" sz="1200" kern="100">
                        <a:effectLst/>
                        <a:latin typeface="Calibri"/>
                        <a:ea typeface="宋体"/>
                        <a:cs typeface="Times New Roman"/>
                      </a:endParaRPr>
                    </a:p>
                  </a:txBody>
                  <a:tcPr marL="68580" marR="68580" marT="0" marB="0"/>
                </a:tc>
                <a:tc>
                  <a:txBody>
                    <a:bodyPr/>
                    <a:lstStyle/>
                    <a:p>
                      <a:pPr algn="ctr">
                        <a:lnSpc>
                          <a:spcPct val="150000"/>
                        </a:lnSpc>
                        <a:spcAft>
                          <a:spcPts val="0"/>
                        </a:spcAft>
                      </a:pPr>
                      <a:r>
                        <a:rPr lang="en-US" sz="1200" kern="100" dirty="0">
                          <a:effectLst/>
                        </a:rPr>
                        <a:t>40.9</a:t>
                      </a:r>
                      <a:endParaRPr lang="zh-CN" sz="1200" kern="100" dirty="0">
                        <a:effectLst/>
                        <a:latin typeface="Calibri"/>
                        <a:ea typeface="宋体"/>
                        <a:cs typeface="Times New Roman"/>
                      </a:endParaRPr>
                    </a:p>
                  </a:txBody>
                  <a:tcPr marL="68580" marR="68580" marT="0" marB="0" anchor="ctr"/>
                </a:tc>
              </a:tr>
            </a:tbl>
          </a:graphicData>
        </a:graphic>
      </p:graphicFrame>
      <p:sp>
        <p:nvSpPr>
          <p:cNvPr id="5" name="Rectangle 11"/>
          <p:cNvSpPr>
            <a:spLocks noChangeArrowheads="1"/>
          </p:cNvSpPr>
          <p:nvPr/>
        </p:nvSpPr>
        <p:spPr bwMode="auto">
          <a:xfrm>
            <a:off x="3635896" y="149151"/>
            <a:ext cx="3168352" cy="6155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600" b="0" i="0" u="none" strike="noStrike" cap="none" normalizeH="0" baseline="0" dirty="0" smtClean="0">
                <a:ln>
                  <a:noFill/>
                </a:ln>
                <a:solidFill>
                  <a:schemeClr val="tx1"/>
                </a:solidFill>
                <a:effectLst/>
                <a:latin typeface="Calibri" pitchFamily="34" charset="0"/>
                <a:ea typeface="宋体" pitchFamily="2" charset="-122"/>
                <a:cs typeface="宋体" pitchFamily="2" charset="-122"/>
              </a:rPr>
              <a:t>运行速度测试</a:t>
            </a:r>
            <a:endParaRPr kumimoji="0" lang="zh-CN" altLang="en-US" sz="16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p:txBody>
      </p:sp>
      <p:grpSp>
        <p:nvGrpSpPr>
          <p:cNvPr id="6" name="画布 193"/>
          <p:cNvGrpSpPr/>
          <p:nvPr/>
        </p:nvGrpSpPr>
        <p:grpSpPr>
          <a:xfrm>
            <a:off x="605642" y="2785696"/>
            <a:ext cx="5486400" cy="3363913"/>
            <a:chOff x="0" y="0"/>
            <a:chExt cx="5486400" cy="3364230"/>
          </a:xfrm>
        </p:grpSpPr>
        <p:sp>
          <p:nvSpPr>
            <p:cNvPr id="7" name="矩形 6"/>
            <p:cNvSpPr/>
            <p:nvPr/>
          </p:nvSpPr>
          <p:spPr>
            <a:xfrm>
              <a:off x="0" y="0"/>
              <a:ext cx="5486400" cy="3364230"/>
            </a:xfrm>
            <a:prstGeom prst="rect">
              <a:avLst/>
            </a:prstGeom>
          </p:spPr>
        </p:sp>
        <p:pic>
          <p:nvPicPr>
            <p:cNvPr id="8" name="图片 7"/>
            <p:cNvPicPr/>
            <p:nvPr/>
          </p:nvPicPr>
          <p:blipFill>
            <a:blip r:embed="rId2">
              <a:extLst>
                <a:ext uri="{28A0092B-C50C-407E-A947-70E740481C1C}">
                  <a14:useLocalDpi xmlns:a14="http://schemas.microsoft.com/office/drawing/2010/main" val="0"/>
                </a:ext>
              </a:extLst>
            </a:blip>
            <a:srcRect/>
            <a:stretch>
              <a:fillRect/>
            </a:stretch>
          </p:blipFill>
          <p:spPr bwMode="auto">
            <a:xfrm>
              <a:off x="332398" y="263526"/>
              <a:ext cx="4578350" cy="2755900"/>
            </a:xfrm>
            <a:prstGeom prst="rect">
              <a:avLst/>
            </a:prstGeom>
            <a:noFill/>
          </p:spPr>
        </p:pic>
        <p:sp>
          <p:nvSpPr>
            <p:cNvPr id="9" name="文本框 195"/>
            <p:cNvSpPr txBox="1"/>
            <p:nvPr/>
          </p:nvSpPr>
          <p:spPr>
            <a:xfrm>
              <a:off x="827700" y="2798262"/>
              <a:ext cx="705825" cy="273050"/>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just">
                <a:spcAft>
                  <a:spcPts val="0"/>
                </a:spcAft>
              </a:pPr>
              <a:r>
                <a:rPr lang="en-US" sz="1050">
                  <a:effectLst/>
                  <a:latin typeface="宋体"/>
                  <a:cs typeface="Times New Roman"/>
                </a:rPr>
                <a:t>320*240</a:t>
              </a:r>
              <a:endParaRPr lang="zh-CN" sz="1200">
                <a:effectLst/>
                <a:latin typeface="宋体"/>
                <a:cs typeface="宋体"/>
              </a:endParaRPr>
            </a:p>
          </p:txBody>
        </p:sp>
        <p:sp>
          <p:nvSpPr>
            <p:cNvPr id="10" name="文本框 195"/>
            <p:cNvSpPr txBox="1"/>
            <p:nvPr/>
          </p:nvSpPr>
          <p:spPr>
            <a:xfrm>
              <a:off x="1619250" y="2798424"/>
              <a:ext cx="705485" cy="272415"/>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just">
                <a:spcAft>
                  <a:spcPts val="0"/>
                </a:spcAft>
              </a:pPr>
              <a:r>
                <a:rPr lang="en-US" sz="1050">
                  <a:effectLst/>
                  <a:latin typeface="宋体"/>
                  <a:cs typeface="Times New Roman"/>
                </a:rPr>
                <a:t>352*288</a:t>
              </a:r>
              <a:endParaRPr lang="zh-CN" sz="1200">
                <a:effectLst/>
                <a:latin typeface="宋体"/>
                <a:cs typeface="宋体"/>
              </a:endParaRPr>
            </a:p>
          </p:txBody>
        </p:sp>
        <p:sp>
          <p:nvSpPr>
            <p:cNvPr id="11" name="文本框 195"/>
            <p:cNvSpPr txBox="1"/>
            <p:nvPr/>
          </p:nvSpPr>
          <p:spPr>
            <a:xfrm>
              <a:off x="2437425" y="2794171"/>
              <a:ext cx="705485" cy="272415"/>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just">
                <a:spcAft>
                  <a:spcPts val="0"/>
                </a:spcAft>
              </a:pPr>
              <a:r>
                <a:rPr lang="en-US" sz="1050">
                  <a:effectLst/>
                  <a:latin typeface="宋体"/>
                  <a:cs typeface="Times New Roman"/>
                </a:rPr>
                <a:t>640*352</a:t>
              </a:r>
              <a:endParaRPr lang="zh-CN" sz="1200">
                <a:effectLst/>
                <a:latin typeface="宋体"/>
                <a:cs typeface="宋体"/>
              </a:endParaRPr>
            </a:p>
          </p:txBody>
        </p:sp>
        <p:sp>
          <p:nvSpPr>
            <p:cNvPr id="12" name="文本框 195"/>
            <p:cNvSpPr txBox="1"/>
            <p:nvPr/>
          </p:nvSpPr>
          <p:spPr>
            <a:xfrm>
              <a:off x="3256575" y="2794171"/>
              <a:ext cx="705485" cy="272415"/>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just">
                <a:spcAft>
                  <a:spcPts val="0"/>
                </a:spcAft>
              </a:pPr>
              <a:r>
                <a:rPr lang="en-US" sz="1050">
                  <a:effectLst/>
                  <a:latin typeface="宋体"/>
                  <a:cs typeface="Times New Roman"/>
                </a:rPr>
                <a:t>640*480</a:t>
              </a:r>
              <a:endParaRPr lang="zh-CN" sz="1200">
                <a:effectLst/>
                <a:latin typeface="宋体"/>
                <a:cs typeface="宋体"/>
              </a:endParaRPr>
            </a:p>
          </p:txBody>
        </p:sp>
        <p:sp>
          <p:nvSpPr>
            <p:cNvPr id="13" name="文本框 195"/>
            <p:cNvSpPr txBox="1"/>
            <p:nvPr/>
          </p:nvSpPr>
          <p:spPr>
            <a:xfrm>
              <a:off x="3999525" y="2793667"/>
              <a:ext cx="810600" cy="272415"/>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just">
                <a:spcAft>
                  <a:spcPts val="0"/>
                </a:spcAft>
              </a:pPr>
              <a:r>
                <a:rPr lang="en-US" sz="1050">
                  <a:effectLst/>
                  <a:latin typeface="宋体"/>
                  <a:cs typeface="Times New Roman"/>
                </a:rPr>
                <a:t>1280*720</a:t>
              </a:r>
              <a:endParaRPr lang="zh-CN" sz="1200">
                <a:effectLst/>
                <a:latin typeface="宋体"/>
                <a:cs typeface="宋体"/>
              </a:endParaRPr>
            </a:p>
          </p:txBody>
        </p:sp>
        <p:sp>
          <p:nvSpPr>
            <p:cNvPr id="14" name="文本框 195"/>
            <p:cNvSpPr txBox="1"/>
            <p:nvPr/>
          </p:nvSpPr>
          <p:spPr>
            <a:xfrm>
              <a:off x="4600576" y="3056725"/>
              <a:ext cx="647700" cy="272415"/>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just">
                <a:spcAft>
                  <a:spcPts val="0"/>
                </a:spcAft>
              </a:pPr>
              <a:r>
                <a:rPr lang="zh-CN" sz="1050">
                  <a:effectLst/>
                  <a:latin typeface="宋体"/>
                  <a:cs typeface="Times New Roman"/>
                </a:rPr>
                <a:t>分辨率</a:t>
              </a:r>
              <a:endParaRPr lang="zh-CN" sz="1200">
                <a:effectLst/>
                <a:latin typeface="宋体"/>
                <a:cs typeface="宋体"/>
              </a:endParaRPr>
            </a:p>
          </p:txBody>
        </p:sp>
        <p:sp>
          <p:nvSpPr>
            <p:cNvPr id="15" name="文本框 197"/>
            <p:cNvSpPr txBox="1"/>
            <p:nvPr/>
          </p:nvSpPr>
          <p:spPr>
            <a:xfrm>
              <a:off x="19049" y="103"/>
              <a:ext cx="401025" cy="1200460"/>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eaVert" wrap="square" lIns="91440" tIns="45720" rIns="91440" bIns="45720" numCol="1" spcCol="0" rtlCol="0" fromWordArt="0" anchor="t" anchorCtr="0" forceAA="0" compatLnSpc="1">
              <a:prstTxWarp prst="textNoShape">
                <a:avLst/>
              </a:prstTxWarp>
              <a:noAutofit/>
            </a:bodyPr>
            <a:lstStyle/>
            <a:p>
              <a:pPr algn="just">
                <a:spcAft>
                  <a:spcPts val="0"/>
                </a:spcAft>
              </a:pPr>
              <a:r>
                <a:rPr lang="zh-CN" sz="1050" kern="100">
                  <a:effectLst/>
                  <a:ea typeface="宋体"/>
                  <a:cs typeface="Times New Roman"/>
                </a:rPr>
                <a:t>处理速度</a:t>
              </a:r>
              <a:r>
                <a:rPr lang="en-US" sz="1050" kern="100">
                  <a:effectLst/>
                  <a:ea typeface="宋体"/>
                  <a:cs typeface="Times New Roman"/>
                </a:rPr>
                <a:t>/</a:t>
              </a:r>
              <a:r>
                <a:rPr lang="zh-CN" sz="1050" kern="100">
                  <a:effectLst/>
                  <a:ea typeface="宋体"/>
                  <a:cs typeface="Times New Roman"/>
                </a:rPr>
                <a:t>帧每秒</a:t>
              </a:r>
            </a:p>
            <a:p>
              <a:pPr algn="just">
                <a:spcAft>
                  <a:spcPts val="0"/>
                </a:spcAft>
              </a:pPr>
              <a:r>
                <a:rPr lang="en-US" sz="1050" kern="100">
                  <a:effectLst/>
                  <a:ea typeface="宋体"/>
                  <a:cs typeface="Times New Roman"/>
                </a:rPr>
                <a:t> </a:t>
              </a:r>
              <a:endParaRPr lang="zh-CN" sz="1050" kern="100">
                <a:effectLst/>
                <a:ea typeface="宋体"/>
                <a:cs typeface="Times New Roman"/>
              </a:endParaRPr>
            </a:p>
          </p:txBody>
        </p:sp>
      </p:grpSp>
      <p:sp>
        <p:nvSpPr>
          <p:cNvPr id="16" name="Rectangle 19"/>
          <p:cNvSpPr>
            <a:spLocks noChangeArrowheads="1"/>
          </p:cNvSpPr>
          <p:nvPr/>
        </p:nvSpPr>
        <p:spPr bwMode="auto">
          <a:xfrm>
            <a:off x="1499531" y="6122228"/>
            <a:ext cx="3916236"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600" b="0" i="0" u="none" strike="noStrike" cap="none" normalizeH="0" baseline="0" dirty="0" smtClean="0">
                <a:ln>
                  <a:noFill/>
                </a:ln>
                <a:solidFill>
                  <a:schemeClr val="tx1"/>
                </a:solidFill>
                <a:effectLst/>
                <a:latin typeface="Calibri" pitchFamily="34" charset="0"/>
                <a:ea typeface="宋体" pitchFamily="2" charset="-122"/>
                <a:cs typeface="宋体" pitchFamily="2" charset="-122"/>
              </a:rPr>
              <a:t>系统处理速度与视频分辨率之间的关系图</a:t>
            </a:r>
            <a:endParaRPr kumimoji="0" lang="zh-CN" altLang="en-US" sz="16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p:txBody>
      </p:sp>
    </p:spTree>
    <p:extLst>
      <p:ext uri="{BB962C8B-B14F-4D97-AF65-F5344CB8AC3E}">
        <p14:creationId xmlns:p14="http://schemas.microsoft.com/office/powerpoint/2010/main" val="23733184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631489" y="5713934"/>
            <a:ext cx="6512511" cy="1143000"/>
          </a:xfrm>
        </p:spPr>
        <p:txBody>
          <a:bodyPr/>
          <a:lstStyle/>
          <a:p>
            <a:r>
              <a:rPr lang="zh-CN" altLang="en-US" dirty="0" smtClean="0"/>
              <a:t>系统测试</a:t>
            </a:r>
            <a:endParaRPr lang="zh-CN" altLang="en-US" dirty="0"/>
          </a:p>
        </p:txBody>
      </p:sp>
      <p:graphicFrame>
        <p:nvGraphicFramePr>
          <p:cNvPr id="4" name="表格 3"/>
          <p:cNvGraphicFramePr>
            <a:graphicFrameLocks noGrp="1"/>
          </p:cNvGraphicFramePr>
          <p:nvPr>
            <p:extLst>
              <p:ext uri="{D42A27DB-BD31-4B8C-83A1-F6EECF244321}">
                <p14:modId xmlns:p14="http://schemas.microsoft.com/office/powerpoint/2010/main" val="1500772523"/>
              </p:ext>
            </p:extLst>
          </p:nvPr>
        </p:nvGraphicFramePr>
        <p:xfrm>
          <a:off x="1691680" y="1596281"/>
          <a:ext cx="6048672" cy="2736303"/>
        </p:xfrm>
        <a:graphic>
          <a:graphicData uri="http://schemas.openxmlformats.org/drawingml/2006/table">
            <a:tbl>
              <a:tblPr firstRow="1" firstCol="1" bandRow="1">
                <a:tableStyleId>{5C22544A-7EE6-4342-B048-85BDC9FD1C3A}</a:tableStyleId>
              </a:tblPr>
              <a:tblGrid>
                <a:gridCol w="1511680"/>
                <a:gridCol w="1511680"/>
                <a:gridCol w="1512656"/>
                <a:gridCol w="1512656"/>
              </a:tblGrid>
              <a:tr h="452328">
                <a:tc>
                  <a:txBody>
                    <a:bodyPr/>
                    <a:lstStyle/>
                    <a:p>
                      <a:pPr algn="ctr">
                        <a:lnSpc>
                          <a:spcPct val="150000"/>
                        </a:lnSpc>
                        <a:spcAft>
                          <a:spcPts val="0"/>
                        </a:spcAft>
                      </a:pPr>
                      <a:r>
                        <a:rPr lang="zh-CN" sz="1600" kern="100">
                          <a:effectLst/>
                        </a:rPr>
                        <a:t>视频编号</a:t>
                      </a:r>
                      <a:endParaRPr lang="zh-CN" sz="1600" kern="100">
                        <a:effectLst/>
                        <a:latin typeface="Calibri"/>
                        <a:ea typeface="宋体"/>
                        <a:cs typeface="Times New Roman"/>
                      </a:endParaRPr>
                    </a:p>
                  </a:txBody>
                  <a:tcPr marL="68580" marR="68580" marT="0" marB="0" anchor="ctr"/>
                </a:tc>
                <a:tc>
                  <a:txBody>
                    <a:bodyPr/>
                    <a:lstStyle/>
                    <a:p>
                      <a:pPr algn="ctr">
                        <a:lnSpc>
                          <a:spcPct val="150000"/>
                        </a:lnSpc>
                        <a:spcAft>
                          <a:spcPts val="0"/>
                        </a:spcAft>
                      </a:pPr>
                      <a:r>
                        <a:rPr lang="zh-CN" sz="1600" kern="100">
                          <a:effectLst/>
                        </a:rPr>
                        <a:t>运动事件数</a:t>
                      </a:r>
                      <a:endParaRPr lang="zh-CN" sz="1600" kern="100">
                        <a:effectLst/>
                        <a:latin typeface="Calibri"/>
                        <a:ea typeface="宋体"/>
                        <a:cs typeface="Times New Roman"/>
                      </a:endParaRPr>
                    </a:p>
                  </a:txBody>
                  <a:tcPr marL="68580" marR="68580" marT="0" marB="0" anchor="ctr"/>
                </a:tc>
                <a:tc>
                  <a:txBody>
                    <a:bodyPr/>
                    <a:lstStyle/>
                    <a:p>
                      <a:pPr algn="ctr">
                        <a:lnSpc>
                          <a:spcPct val="150000"/>
                        </a:lnSpc>
                        <a:spcAft>
                          <a:spcPts val="0"/>
                        </a:spcAft>
                      </a:pPr>
                      <a:r>
                        <a:rPr lang="zh-CN" sz="1600" kern="100">
                          <a:effectLst/>
                        </a:rPr>
                        <a:t>检出事件数</a:t>
                      </a:r>
                      <a:endParaRPr lang="zh-CN" sz="1600" kern="100">
                        <a:effectLst/>
                        <a:latin typeface="Calibri"/>
                        <a:ea typeface="宋体"/>
                        <a:cs typeface="Times New Roman"/>
                      </a:endParaRPr>
                    </a:p>
                  </a:txBody>
                  <a:tcPr marL="68580" marR="68580" marT="0" marB="0" anchor="ctr"/>
                </a:tc>
                <a:tc>
                  <a:txBody>
                    <a:bodyPr/>
                    <a:lstStyle/>
                    <a:p>
                      <a:pPr algn="ctr">
                        <a:lnSpc>
                          <a:spcPct val="150000"/>
                        </a:lnSpc>
                        <a:spcAft>
                          <a:spcPts val="0"/>
                        </a:spcAft>
                      </a:pPr>
                      <a:r>
                        <a:rPr lang="zh-CN" sz="1600" kern="100">
                          <a:effectLst/>
                        </a:rPr>
                        <a:t>检出率</a:t>
                      </a:r>
                      <a:endParaRPr lang="zh-CN" sz="1600" kern="100">
                        <a:effectLst/>
                        <a:latin typeface="Calibri"/>
                        <a:ea typeface="宋体"/>
                        <a:cs typeface="Times New Roman"/>
                      </a:endParaRPr>
                    </a:p>
                  </a:txBody>
                  <a:tcPr marL="68580" marR="68580" marT="0" marB="0" anchor="ctr"/>
                </a:tc>
              </a:tr>
              <a:tr h="456795">
                <a:tc>
                  <a:txBody>
                    <a:bodyPr/>
                    <a:lstStyle/>
                    <a:p>
                      <a:pPr algn="ctr">
                        <a:lnSpc>
                          <a:spcPct val="150000"/>
                        </a:lnSpc>
                        <a:spcAft>
                          <a:spcPts val="0"/>
                        </a:spcAft>
                      </a:pPr>
                      <a:r>
                        <a:rPr lang="en-US" sz="1600" kern="100">
                          <a:effectLst/>
                        </a:rPr>
                        <a:t>1</a:t>
                      </a:r>
                      <a:endParaRPr lang="zh-CN" sz="1600" kern="100">
                        <a:effectLst/>
                        <a:latin typeface="Calibri"/>
                        <a:ea typeface="宋体"/>
                        <a:cs typeface="Times New Roman"/>
                      </a:endParaRPr>
                    </a:p>
                  </a:txBody>
                  <a:tcPr marL="68580" marR="68580" marT="0" marB="0" anchor="ctr"/>
                </a:tc>
                <a:tc>
                  <a:txBody>
                    <a:bodyPr/>
                    <a:lstStyle/>
                    <a:p>
                      <a:pPr algn="ctr">
                        <a:lnSpc>
                          <a:spcPct val="150000"/>
                        </a:lnSpc>
                        <a:spcAft>
                          <a:spcPts val="0"/>
                        </a:spcAft>
                      </a:pPr>
                      <a:r>
                        <a:rPr lang="en-US" sz="1600" kern="100">
                          <a:effectLst/>
                        </a:rPr>
                        <a:t>64</a:t>
                      </a:r>
                      <a:endParaRPr lang="zh-CN" sz="1600" kern="100">
                        <a:effectLst/>
                        <a:latin typeface="Calibri"/>
                        <a:ea typeface="宋体"/>
                        <a:cs typeface="Times New Roman"/>
                      </a:endParaRPr>
                    </a:p>
                  </a:txBody>
                  <a:tcPr marL="68580" marR="68580" marT="0" marB="0" anchor="ctr"/>
                </a:tc>
                <a:tc>
                  <a:txBody>
                    <a:bodyPr/>
                    <a:lstStyle/>
                    <a:p>
                      <a:pPr algn="ctr">
                        <a:lnSpc>
                          <a:spcPct val="150000"/>
                        </a:lnSpc>
                        <a:spcAft>
                          <a:spcPts val="0"/>
                        </a:spcAft>
                      </a:pPr>
                      <a:r>
                        <a:rPr lang="en-US" sz="1600" kern="100">
                          <a:effectLst/>
                        </a:rPr>
                        <a:t>63</a:t>
                      </a:r>
                      <a:endParaRPr lang="zh-CN" sz="1600" kern="100">
                        <a:effectLst/>
                        <a:latin typeface="Calibri"/>
                        <a:ea typeface="宋体"/>
                        <a:cs typeface="Times New Roman"/>
                      </a:endParaRPr>
                    </a:p>
                  </a:txBody>
                  <a:tcPr marL="68580" marR="68580" marT="0" marB="0" anchor="ctr"/>
                </a:tc>
                <a:tc>
                  <a:txBody>
                    <a:bodyPr/>
                    <a:lstStyle/>
                    <a:p>
                      <a:pPr algn="ctr">
                        <a:lnSpc>
                          <a:spcPct val="150000"/>
                        </a:lnSpc>
                        <a:spcAft>
                          <a:spcPts val="0"/>
                        </a:spcAft>
                      </a:pPr>
                      <a:r>
                        <a:rPr lang="en-US" sz="1600" kern="100">
                          <a:effectLst/>
                        </a:rPr>
                        <a:t>98.4%</a:t>
                      </a:r>
                      <a:endParaRPr lang="zh-CN" sz="1600" kern="100">
                        <a:effectLst/>
                        <a:latin typeface="Calibri"/>
                        <a:ea typeface="宋体"/>
                        <a:cs typeface="Times New Roman"/>
                      </a:endParaRPr>
                    </a:p>
                  </a:txBody>
                  <a:tcPr marL="68580" marR="68580" marT="0" marB="0" anchor="ctr"/>
                </a:tc>
              </a:tr>
              <a:tr h="456795">
                <a:tc>
                  <a:txBody>
                    <a:bodyPr/>
                    <a:lstStyle/>
                    <a:p>
                      <a:pPr algn="ctr">
                        <a:lnSpc>
                          <a:spcPct val="150000"/>
                        </a:lnSpc>
                        <a:spcAft>
                          <a:spcPts val="0"/>
                        </a:spcAft>
                      </a:pPr>
                      <a:r>
                        <a:rPr lang="en-US" sz="1600" kern="100">
                          <a:effectLst/>
                        </a:rPr>
                        <a:t>2</a:t>
                      </a:r>
                      <a:endParaRPr lang="zh-CN" sz="1600" kern="100">
                        <a:effectLst/>
                        <a:latin typeface="Calibri"/>
                        <a:ea typeface="宋体"/>
                        <a:cs typeface="Times New Roman"/>
                      </a:endParaRPr>
                    </a:p>
                  </a:txBody>
                  <a:tcPr marL="68580" marR="68580" marT="0" marB="0" anchor="ctr"/>
                </a:tc>
                <a:tc>
                  <a:txBody>
                    <a:bodyPr/>
                    <a:lstStyle/>
                    <a:p>
                      <a:pPr algn="ctr">
                        <a:lnSpc>
                          <a:spcPct val="150000"/>
                        </a:lnSpc>
                        <a:spcAft>
                          <a:spcPts val="0"/>
                        </a:spcAft>
                      </a:pPr>
                      <a:r>
                        <a:rPr lang="en-US" sz="1600" kern="100">
                          <a:effectLst/>
                        </a:rPr>
                        <a:t>22</a:t>
                      </a:r>
                      <a:endParaRPr lang="zh-CN" sz="1600" kern="100">
                        <a:effectLst/>
                        <a:latin typeface="Calibri"/>
                        <a:ea typeface="宋体"/>
                        <a:cs typeface="Times New Roman"/>
                      </a:endParaRPr>
                    </a:p>
                  </a:txBody>
                  <a:tcPr marL="68580" marR="68580" marT="0" marB="0" anchor="ctr"/>
                </a:tc>
                <a:tc>
                  <a:txBody>
                    <a:bodyPr/>
                    <a:lstStyle/>
                    <a:p>
                      <a:pPr algn="ctr">
                        <a:lnSpc>
                          <a:spcPct val="150000"/>
                        </a:lnSpc>
                        <a:spcAft>
                          <a:spcPts val="0"/>
                        </a:spcAft>
                      </a:pPr>
                      <a:r>
                        <a:rPr lang="en-US" sz="1600" kern="100">
                          <a:effectLst/>
                        </a:rPr>
                        <a:t>22</a:t>
                      </a:r>
                      <a:endParaRPr lang="zh-CN" sz="1600" kern="100">
                        <a:effectLst/>
                        <a:latin typeface="Calibri"/>
                        <a:ea typeface="宋体"/>
                        <a:cs typeface="Times New Roman"/>
                      </a:endParaRPr>
                    </a:p>
                  </a:txBody>
                  <a:tcPr marL="68580" marR="68580" marT="0" marB="0" anchor="ctr"/>
                </a:tc>
                <a:tc>
                  <a:txBody>
                    <a:bodyPr/>
                    <a:lstStyle/>
                    <a:p>
                      <a:pPr algn="ctr">
                        <a:lnSpc>
                          <a:spcPct val="150000"/>
                        </a:lnSpc>
                        <a:spcAft>
                          <a:spcPts val="0"/>
                        </a:spcAft>
                      </a:pPr>
                      <a:r>
                        <a:rPr lang="en-US" sz="1600" kern="100">
                          <a:effectLst/>
                        </a:rPr>
                        <a:t>100%</a:t>
                      </a:r>
                      <a:endParaRPr lang="zh-CN" sz="1600" kern="100">
                        <a:effectLst/>
                        <a:latin typeface="Calibri"/>
                        <a:ea typeface="宋体"/>
                        <a:cs typeface="Times New Roman"/>
                      </a:endParaRPr>
                    </a:p>
                  </a:txBody>
                  <a:tcPr marL="68580" marR="68580" marT="0" marB="0" anchor="ctr"/>
                </a:tc>
              </a:tr>
              <a:tr h="456795">
                <a:tc>
                  <a:txBody>
                    <a:bodyPr/>
                    <a:lstStyle/>
                    <a:p>
                      <a:pPr algn="ctr">
                        <a:lnSpc>
                          <a:spcPct val="150000"/>
                        </a:lnSpc>
                        <a:spcAft>
                          <a:spcPts val="0"/>
                        </a:spcAft>
                      </a:pPr>
                      <a:r>
                        <a:rPr lang="en-US" sz="1600" kern="100">
                          <a:effectLst/>
                        </a:rPr>
                        <a:t>3</a:t>
                      </a:r>
                      <a:endParaRPr lang="zh-CN" sz="1600" kern="100">
                        <a:effectLst/>
                        <a:latin typeface="Calibri"/>
                        <a:ea typeface="宋体"/>
                        <a:cs typeface="Times New Roman"/>
                      </a:endParaRPr>
                    </a:p>
                  </a:txBody>
                  <a:tcPr marL="68580" marR="68580" marT="0" marB="0" anchor="ctr"/>
                </a:tc>
                <a:tc>
                  <a:txBody>
                    <a:bodyPr/>
                    <a:lstStyle/>
                    <a:p>
                      <a:pPr algn="ctr">
                        <a:lnSpc>
                          <a:spcPct val="150000"/>
                        </a:lnSpc>
                        <a:spcAft>
                          <a:spcPts val="0"/>
                        </a:spcAft>
                      </a:pPr>
                      <a:r>
                        <a:rPr lang="en-US" sz="1600" kern="100">
                          <a:effectLst/>
                        </a:rPr>
                        <a:t>30</a:t>
                      </a:r>
                      <a:endParaRPr lang="zh-CN" sz="1600" kern="100">
                        <a:effectLst/>
                        <a:latin typeface="Calibri"/>
                        <a:ea typeface="宋体"/>
                        <a:cs typeface="Times New Roman"/>
                      </a:endParaRPr>
                    </a:p>
                  </a:txBody>
                  <a:tcPr marL="68580" marR="68580" marT="0" marB="0" anchor="ctr"/>
                </a:tc>
                <a:tc>
                  <a:txBody>
                    <a:bodyPr/>
                    <a:lstStyle/>
                    <a:p>
                      <a:pPr algn="ctr">
                        <a:lnSpc>
                          <a:spcPct val="150000"/>
                        </a:lnSpc>
                        <a:spcAft>
                          <a:spcPts val="0"/>
                        </a:spcAft>
                      </a:pPr>
                      <a:r>
                        <a:rPr lang="en-US" sz="1600" kern="100">
                          <a:effectLst/>
                        </a:rPr>
                        <a:t>29</a:t>
                      </a:r>
                      <a:endParaRPr lang="zh-CN" sz="1600" kern="100">
                        <a:effectLst/>
                        <a:latin typeface="Calibri"/>
                        <a:ea typeface="宋体"/>
                        <a:cs typeface="Times New Roman"/>
                      </a:endParaRPr>
                    </a:p>
                  </a:txBody>
                  <a:tcPr marL="68580" marR="68580" marT="0" marB="0" anchor="ctr"/>
                </a:tc>
                <a:tc>
                  <a:txBody>
                    <a:bodyPr/>
                    <a:lstStyle/>
                    <a:p>
                      <a:pPr algn="ctr">
                        <a:lnSpc>
                          <a:spcPct val="150000"/>
                        </a:lnSpc>
                        <a:spcAft>
                          <a:spcPts val="0"/>
                        </a:spcAft>
                      </a:pPr>
                      <a:r>
                        <a:rPr lang="en-US" sz="1600" kern="100">
                          <a:effectLst/>
                        </a:rPr>
                        <a:t>96.7%</a:t>
                      </a:r>
                      <a:endParaRPr lang="zh-CN" sz="1600" kern="100">
                        <a:effectLst/>
                        <a:latin typeface="Calibri"/>
                        <a:ea typeface="宋体"/>
                        <a:cs typeface="Times New Roman"/>
                      </a:endParaRPr>
                    </a:p>
                  </a:txBody>
                  <a:tcPr marL="68580" marR="68580" marT="0" marB="0" anchor="ctr"/>
                </a:tc>
              </a:tr>
              <a:tr h="456795">
                <a:tc>
                  <a:txBody>
                    <a:bodyPr/>
                    <a:lstStyle/>
                    <a:p>
                      <a:pPr algn="ctr">
                        <a:lnSpc>
                          <a:spcPct val="150000"/>
                        </a:lnSpc>
                        <a:spcAft>
                          <a:spcPts val="0"/>
                        </a:spcAft>
                      </a:pPr>
                      <a:r>
                        <a:rPr lang="en-US" sz="1600" kern="100">
                          <a:effectLst/>
                        </a:rPr>
                        <a:t>4</a:t>
                      </a:r>
                      <a:endParaRPr lang="zh-CN" sz="1600" kern="100">
                        <a:effectLst/>
                        <a:latin typeface="Calibri"/>
                        <a:ea typeface="宋体"/>
                        <a:cs typeface="Times New Roman"/>
                      </a:endParaRPr>
                    </a:p>
                  </a:txBody>
                  <a:tcPr marL="68580" marR="68580" marT="0" marB="0" anchor="ctr"/>
                </a:tc>
                <a:tc>
                  <a:txBody>
                    <a:bodyPr/>
                    <a:lstStyle/>
                    <a:p>
                      <a:pPr algn="ctr">
                        <a:lnSpc>
                          <a:spcPct val="150000"/>
                        </a:lnSpc>
                        <a:spcAft>
                          <a:spcPts val="0"/>
                        </a:spcAft>
                      </a:pPr>
                      <a:r>
                        <a:rPr lang="en-US" sz="1600" kern="100">
                          <a:effectLst/>
                        </a:rPr>
                        <a:t>44</a:t>
                      </a:r>
                      <a:endParaRPr lang="zh-CN" sz="1600" kern="100">
                        <a:effectLst/>
                        <a:latin typeface="Calibri"/>
                        <a:ea typeface="宋体"/>
                        <a:cs typeface="Times New Roman"/>
                      </a:endParaRPr>
                    </a:p>
                  </a:txBody>
                  <a:tcPr marL="68580" marR="68580" marT="0" marB="0" anchor="ctr"/>
                </a:tc>
                <a:tc>
                  <a:txBody>
                    <a:bodyPr/>
                    <a:lstStyle/>
                    <a:p>
                      <a:pPr algn="ctr">
                        <a:lnSpc>
                          <a:spcPct val="150000"/>
                        </a:lnSpc>
                        <a:spcAft>
                          <a:spcPts val="0"/>
                        </a:spcAft>
                      </a:pPr>
                      <a:r>
                        <a:rPr lang="en-US" sz="1600" kern="100">
                          <a:effectLst/>
                        </a:rPr>
                        <a:t>41</a:t>
                      </a:r>
                      <a:endParaRPr lang="zh-CN" sz="1600" kern="100">
                        <a:effectLst/>
                        <a:latin typeface="Calibri"/>
                        <a:ea typeface="宋体"/>
                        <a:cs typeface="Times New Roman"/>
                      </a:endParaRPr>
                    </a:p>
                  </a:txBody>
                  <a:tcPr marL="68580" marR="68580" marT="0" marB="0" anchor="ctr"/>
                </a:tc>
                <a:tc>
                  <a:txBody>
                    <a:bodyPr/>
                    <a:lstStyle/>
                    <a:p>
                      <a:pPr algn="ctr">
                        <a:lnSpc>
                          <a:spcPct val="150000"/>
                        </a:lnSpc>
                        <a:spcAft>
                          <a:spcPts val="0"/>
                        </a:spcAft>
                      </a:pPr>
                      <a:r>
                        <a:rPr lang="en-US" sz="1600" kern="100">
                          <a:effectLst/>
                        </a:rPr>
                        <a:t>93.2%</a:t>
                      </a:r>
                      <a:endParaRPr lang="zh-CN" sz="1600" kern="100">
                        <a:effectLst/>
                        <a:latin typeface="Calibri"/>
                        <a:ea typeface="宋体"/>
                        <a:cs typeface="Times New Roman"/>
                      </a:endParaRPr>
                    </a:p>
                  </a:txBody>
                  <a:tcPr marL="68580" marR="68580" marT="0" marB="0" anchor="ctr"/>
                </a:tc>
              </a:tr>
              <a:tr h="456795">
                <a:tc>
                  <a:txBody>
                    <a:bodyPr/>
                    <a:lstStyle/>
                    <a:p>
                      <a:pPr algn="ctr">
                        <a:lnSpc>
                          <a:spcPct val="150000"/>
                        </a:lnSpc>
                        <a:spcAft>
                          <a:spcPts val="0"/>
                        </a:spcAft>
                      </a:pPr>
                      <a:r>
                        <a:rPr lang="en-US" sz="1600" kern="100">
                          <a:effectLst/>
                        </a:rPr>
                        <a:t>5</a:t>
                      </a:r>
                      <a:endParaRPr lang="zh-CN" sz="1600" kern="100">
                        <a:effectLst/>
                        <a:latin typeface="Calibri"/>
                        <a:ea typeface="宋体"/>
                        <a:cs typeface="Times New Roman"/>
                      </a:endParaRPr>
                    </a:p>
                  </a:txBody>
                  <a:tcPr marL="68580" marR="68580" marT="0" marB="0" anchor="ctr"/>
                </a:tc>
                <a:tc>
                  <a:txBody>
                    <a:bodyPr/>
                    <a:lstStyle/>
                    <a:p>
                      <a:pPr algn="ctr">
                        <a:lnSpc>
                          <a:spcPct val="150000"/>
                        </a:lnSpc>
                        <a:spcAft>
                          <a:spcPts val="0"/>
                        </a:spcAft>
                      </a:pPr>
                      <a:r>
                        <a:rPr lang="en-US" sz="1600" kern="100">
                          <a:effectLst/>
                        </a:rPr>
                        <a:t>26</a:t>
                      </a:r>
                      <a:endParaRPr lang="zh-CN" sz="1600" kern="100">
                        <a:effectLst/>
                        <a:latin typeface="Calibri"/>
                        <a:ea typeface="宋体"/>
                        <a:cs typeface="Times New Roman"/>
                      </a:endParaRPr>
                    </a:p>
                  </a:txBody>
                  <a:tcPr marL="68580" marR="68580" marT="0" marB="0" anchor="ctr"/>
                </a:tc>
                <a:tc>
                  <a:txBody>
                    <a:bodyPr/>
                    <a:lstStyle/>
                    <a:p>
                      <a:pPr algn="ctr">
                        <a:lnSpc>
                          <a:spcPct val="150000"/>
                        </a:lnSpc>
                        <a:spcAft>
                          <a:spcPts val="0"/>
                        </a:spcAft>
                      </a:pPr>
                      <a:r>
                        <a:rPr lang="en-US" sz="1600" kern="100">
                          <a:effectLst/>
                        </a:rPr>
                        <a:t>23</a:t>
                      </a:r>
                      <a:endParaRPr lang="zh-CN" sz="1600" kern="100">
                        <a:effectLst/>
                        <a:latin typeface="Calibri"/>
                        <a:ea typeface="宋体"/>
                        <a:cs typeface="Times New Roman"/>
                      </a:endParaRPr>
                    </a:p>
                  </a:txBody>
                  <a:tcPr marL="68580" marR="68580" marT="0" marB="0" anchor="ctr"/>
                </a:tc>
                <a:tc>
                  <a:txBody>
                    <a:bodyPr/>
                    <a:lstStyle/>
                    <a:p>
                      <a:pPr algn="ctr">
                        <a:lnSpc>
                          <a:spcPct val="150000"/>
                        </a:lnSpc>
                        <a:spcAft>
                          <a:spcPts val="0"/>
                        </a:spcAft>
                      </a:pPr>
                      <a:r>
                        <a:rPr lang="en-US" sz="1600" kern="100" dirty="0">
                          <a:effectLst/>
                        </a:rPr>
                        <a:t>88.5%</a:t>
                      </a:r>
                      <a:endParaRPr lang="zh-CN" sz="1600" kern="100" dirty="0">
                        <a:effectLst/>
                        <a:latin typeface="Calibri"/>
                        <a:ea typeface="宋体"/>
                        <a:cs typeface="Times New Roman"/>
                      </a:endParaRPr>
                    </a:p>
                  </a:txBody>
                  <a:tcPr marL="68580" marR="68580" marT="0" marB="0" anchor="ctr"/>
                </a:tc>
              </a:tr>
            </a:tbl>
          </a:graphicData>
        </a:graphic>
      </p:graphicFrame>
      <p:sp>
        <p:nvSpPr>
          <p:cNvPr id="5" name="Rectangle 1"/>
          <p:cNvSpPr>
            <a:spLocks noChangeArrowheads="1"/>
          </p:cNvSpPr>
          <p:nvPr/>
        </p:nvSpPr>
        <p:spPr bwMode="auto">
          <a:xfrm>
            <a:off x="2915816" y="1196752"/>
            <a:ext cx="3168352"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266700" algn="l" defTabSz="914400" rtl="0" eaLnBrk="1" fontAlgn="base" latinLnBrk="0" hangingPunct="1">
              <a:lnSpc>
                <a:spcPct val="100000"/>
              </a:lnSpc>
              <a:spcBef>
                <a:spcPct val="0"/>
              </a:spcBef>
              <a:spcAft>
                <a:spcPct val="0"/>
              </a:spcAft>
              <a:buClrTx/>
              <a:buSzTx/>
              <a:buFontTx/>
              <a:buNone/>
              <a:tabLst/>
            </a:pPr>
            <a:r>
              <a:rPr kumimoji="0" lang="zh-CN" altLang="zh-CN"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视频运动事件检出率测试</a:t>
            </a:r>
            <a:endParaRPr kumimoji="0" lang="zh-CN" altLang="zh-CN"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a:p>
            <a:pPr marL="0" marR="0" lvl="0" indent="26670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p:txBody>
      </p:sp>
      <p:sp>
        <p:nvSpPr>
          <p:cNvPr id="6" name="矩形 5"/>
          <p:cNvSpPr/>
          <p:nvPr/>
        </p:nvSpPr>
        <p:spPr>
          <a:xfrm>
            <a:off x="4774354" y="4520694"/>
            <a:ext cx="2619628" cy="369332"/>
          </a:xfrm>
          <a:prstGeom prst="rect">
            <a:avLst/>
          </a:prstGeom>
        </p:spPr>
        <p:txBody>
          <a:bodyPr wrap="none">
            <a:spAutoFit/>
          </a:bodyPr>
          <a:lstStyle/>
          <a:p>
            <a:r>
              <a:rPr lang="zh-CN" altLang="zh-CN" dirty="0"/>
              <a:t>事件平均检出率为</a:t>
            </a:r>
            <a:r>
              <a:rPr lang="en-US" altLang="zh-CN" dirty="0"/>
              <a:t>95.7%</a:t>
            </a:r>
            <a:endParaRPr lang="zh-CN" altLang="en-US" dirty="0"/>
          </a:p>
        </p:txBody>
      </p:sp>
    </p:spTree>
    <p:extLst>
      <p:ext uri="{BB962C8B-B14F-4D97-AF65-F5344CB8AC3E}">
        <p14:creationId xmlns:p14="http://schemas.microsoft.com/office/powerpoint/2010/main" val="377756761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627784" y="5742384"/>
            <a:ext cx="6512511" cy="1143000"/>
          </a:xfrm>
        </p:spPr>
        <p:txBody>
          <a:bodyPr/>
          <a:lstStyle/>
          <a:p>
            <a:r>
              <a:rPr lang="zh-CN" altLang="en-US" dirty="0" smtClean="0"/>
              <a:t>技术难点</a:t>
            </a:r>
            <a:endParaRPr lang="zh-CN" altLang="en-US" dirty="0"/>
          </a:p>
        </p:txBody>
      </p:sp>
      <p:sp>
        <p:nvSpPr>
          <p:cNvPr id="3" name="内容占位符 2"/>
          <p:cNvSpPr>
            <a:spLocks noGrp="1"/>
          </p:cNvSpPr>
          <p:nvPr>
            <p:ph sz="quarter" idx="13"/>
          </p:nvPr>
        </p:nvSpPr>
        <p:spPr/>
        <p:txBody>
          <a:bodyPr>
            <a:normAutofit fontScale="92500"/>
          </a:bodyPr>
          <a:lstStyle/>
          <a:p>
            <a:r>
              <a:rPr lang="zh-CN" altLang="en-US" dirty="0" smtClean="0"/>
              <a:t>运动对象的复杂性</a:t>
            </a:r>
            <a:endParaRPr lang="en-US" altLang="zh-CN" dirty="0" smtClean="0"/>
          </a:p>
          <a:p>
            <a:pPr marL="45720" indent="0">
              <a:buNone/>
            </a:pPr>
            <a:r>
              <a:rPr lang="en-US" altLang="zh-CN" dirty="0"/>
              <a:t> </a:t>
            </a:r>
            <a:r>
              <a:rPr lang="en-US" altLang="zh-CN" dirty="0" smtClean="0"/>
              <a:t>  </a:t>
            </a:r>
            <a:r>
              <a:rPr lang="zh-CN" altLang="en-US" dirty="0" smtClean="0"/>
              <a:t>运动对象太多，太杂会对跟踪造成很大的影响，具体表现为当两个运动对象有交错重叠的时候应该如何区分。</a:t>
            </a:r>
            <a:endParaRPr lang="en-US" altLang="zh-CN" dirty="0" smtClean="0"/>
          </a:p>
          <a:p>
            <a:r>
              <a:rPr lang="zh-CN" altLang="en-US" dirty="0" smtClean="0"/>
              <a:t>场景的复杂性</a:t>
            </a:r>
            <a:endParaRPr lang="en-US" altLang="zh-CN" dirty="0" smtClean="0"/>
          </a:p>
          <a:p>
            <a:pPr marL="45720" indent="0">
              <a:buNone/>
            </a:pPr>
            <a:r>
              <a:rPr lang="en-US" altLang="zh-CN" dirty="0"/>
              <a:t> </a:t>
            </a:r>
            <a:r>
              <a:rPr lang="en-US" altLang="zh-CN" dirty="0" smtClean="0"/>
              <a:t>  </a:t>
            </a:r>
            <a:r>
              <a:rPr lang="zh-CN" altLang="en-US" dirty="0" smtClean="0"/>
              <a:t>背景因素的干扰会对运动物体检测造成一定的影响，比如下雨天的雨点，随风摇摆的树枝等。</a:t>
            </a:r>
            <a:endParaRPr lang="en-US" altLang="zh-CN" dirty="0" smtClean="0"/>
          </a:p>
          <a:p>
            <a:r>
              <a:rPr lang="zh-CN" altLang="en-US" dirty="0" smtClean="0"/>
              <a:t>监控视频色彩失真</a:t>
            </a:r>
            <a:endParaRPr lang="en-US" altLang="zh-CN" dirty="0" smtClean="0"/>
          </a:p>
          <a:p>
            <a:pPr marL="45720" indent="0">
              <a:buNone/>
            </a:pPr>
            <a:r>
              <a:rPr lang="en-US" altLang="zh-CN" dirty="0"/>
              <a:t> </a:t>
            </a:r>
            <a:r>
              <a:rPr lang="en-US" altLang="zh-CN" dirty="0" smtClean="0"/>
              <a:t>  </a:t>
            </a:r>
            <a:r>
              <a:rPr lang="zh-CN" altLang="en-US" dirty="0" smtClean="0"/>
              <a:t>监控摄像头拍摄的画面可能会有些许颜色失真，会对事件的特征分析带来一定影响。</a:t>
            </a:r>
            <a:endParaRPr lang="zh-CN" altLang="en-US" dirty="0"/>
          </a:p>
        </p:txBody>
      </p:sp>
    </p:spTree>
    <p:extLst>
      <p:ext uri="{BB962C8B-B14F-4D97-AF65-F5344CB8AC3E}">
        <p14:creationId xmlns:p14="http://schemas.microsoft.com/office/powerpoint/2010/main" val="252843409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508104" y="5742384"/>
            <a:ext cx="3632191" cy="1143000"/>
          </a:xfrm>
        </p:spPr>
        <p:txBody>
          <a:bodyPr/>
          <a:lstStyle/>
          <a:p>
            <a:r>
              <a:rPr lang="zh-CN" altLang="en-US" dirty="0" smtClean="0"/>
              <a:t>结果与展望</a:t>
            </a:r>
            <a:endParaRPr lang="zh-CN" altLang="en-US" dirty="0"/>
          </a:p>
        </p:txBody>
      </p:sp>
      <p:sp>
        <p:nvSpPr>
          <p:cNvPr id="3" name="内容占位符 2"/>
          <p:cNvSpPr>
            <a:spLocks noGrp="1"/>
          </p:cNvSpPr>
          <p:nvPr>
            <p:ph sz="quarter" idx="13"/>
          </p:nvPr>
        </p:nvSpPr>
        <p:spPr>
          <a:xfrm>
            <a:off x="1143000" y="731520"/>
            <a:ext cx="6400800" cy="1905392"/>
          </a:xfrm>
        </p:spPr>
        <p:txBody>
          <a:bodyPr/>
          <a:lstStyle/>
          <a:p>
            <a:r>
              <a:rPr lang="zh-CN" altLang="en-US" dirty="0" smtClean="0"/>
              <a:t>单一监控摄像头或视频的摘要和查询问题解决了，但是仅仅解决了局部问题而不是整体问题。</a:t>
            </a:r>
            <a:endParaRPr lang="en-US" altLang="zh-CN" dirty="0" smtClean="0"/>
          </a:p>
          <a:p>
            <a:r>
              <a:rPr lang="zh-CN" altLang="en-US" dirty="0" smtClean="0"/>
              <a:t>将视频摘要和视频信息检索跟云处理相结合，成为了海量监控视频摘要与检索的唯一出路。</a:t>
            </a:r>
            <a:endParaRPr lang="zh-CN" altLang="en-US" dirty="0"/>
          </a:p>
        </p:txBody>
      </p:sp>
    </p:spTree>
    <p:extLst>
      <p:ext uri="{BB962C8B-B14F-4D97-AF65-F5344CB8AC3E}">
        <p14:creationId xmlns:p14="http://schemas.microsoft.com/office/powerpoint/2010/main" val="375672153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627784" y="5742384"/>
            <a:ext cx="6512511" cy="1143000"/>
          </a:xfrm>
        </p:spPr>
        <p:txBody>
          <a:bodyPr/>
          <a:lstStyle/>
          <a:p>
            <a:r>
              <a:rPr lang="zh-CN" altLang="en-US" dirty="0" smtClean="0"/>
              <a:t>应用举例</a:t>
            </a:r>
            <a:endParaRPr lang="zh-CN" altLang="en-US" dirty="0"/>
          </a:p>
        </p:txBody>
      </p:sp>
      <p:sp>
        <p:nvSpPr>
          <p:cNvPr id="3" name="内容占位符 2"/>
          <p:cNvSpPr>
            <a:spLocks noGrp="1"/>
          </p:cNvSpPr>
          <p:nvPr>
            <p:ph sz="quarter" idx="13"/>
          </p:nvPr>
        </p:nvSpPr>
        <p:spPr/>
        <p:txBody>
          <a:bodyPr/>
          <a:lstStyle/>
          <a:p>
            <a:r>
              <a:rPr lang="zh-CN" altLang="en-US" dirty="0" smtClean="0"/>
              <a:t>警察根据目击者提供的线索，要在海量监控视频中寻找一个穿着黄色上衣的人。</a:t>
            </a:r>
            <a:endParaRPr lang="en-US" altLang="zh-CN" dirty="0" smtClean="0"/>
          </a:p>
          <a:p>
            <a:pPr marL="45720" indent="0">
              <a:buNone/>
            </a:pPr>
            <a:endParaRPr lang="en-US" altLang="zh-CN" dirty="0" smtClean="0"/>
          </a:p>
          <a:p>
            <a:r>
              <a:rPr lang="zh-CN" altLang="en-US" dirty="0" smtClean="0"/>
              <a:t>一黑色小轿车肇事后逃离，由于车速太快没人记住车牌号码，现需要在多个路口的交通监控视频中查找某一时间段所有经过的黑色小轿车。</a:t>
            </a:r>
            <a:endParaRPr lang="zh-CN" altLang="en-US" dirty="0"/>
          </a:p>
        </p:txBody>
      </p:sp>
    </p:spTree>
    <p:extLst>
      <p:ext uri="{BB962C8B-B14F-4D97-AF65-F5344CB8AC3E}">
        <p14:creationId xmlns:p14="http://schemas.microsoft.com/office/powerpoint/2010/main" val="61178811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100049" y="2646040"/>
            <a:ext cx="3056127" cy="1143000"/>
          </a:xfrm>
        </p:spPr>
        <p:txBody>
          <a:bodyPr/>
          <a:lstStyle/>
          <a:p>
            <a:pPr marL="0" indent="0">
              <a:buNone/>
            </a:pPr>
            <a:r>
              <a:rPr lang="zh-CN" altLang="en-US" dirty="0" smtClean="0"/>
              <a:t>谢   谢！</a:t>
            </a:r>
            <a:endParaRPr lang="zh-CN" altLang="en-US" dirty="0"/>
          </a:p>
        </p:txBody>
      </p:sp>
    </p:spTree>
    <p:extLst>
      <p:ext uri="{BB962C8B-B14F-4D97-AF65-F5344CB8AC3E}">
        <p14:creationId xmlns:p14="http://schemas.microsoft.com/office/powerpoint/2010/main" val="310626903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631489" y="5705812"/>
            <a:ext cx="6512511" cy="1143000"/>
          </a:xfrm>
        </p:spPr>
        <p:txBody>
          <a:bodyPr/>
          <a:lstStyle/>
          <a:p>
            <a:r>
              <a:rPr lang="zh-CN" altLang="en-US" dirty="0" smtClean="0"/>
              <a:t>解决方案</a:t>
            </a:r>
            <a:endParaRPr lang="zh-CN" altLang="en-US" dirty="0"/>
          </a:p>
        </p:txBody>
      </p:sp>
      <p:sp>
        <p:nvSpPr>
          <p:cNvPr id="4" name="TextBox 3"/>
          <p:cNvSpPr txBox="1"/>
          <p:nvPr/>
        </p:nvSpPr>
        <p:spPr>
          <a:xfrm>
            <a:off x="611560" y="1196752"/>
            <a:ext cx="1296144" cy="584775"/>
          </a:xfrm>
          <a:prstGeom prst="rect">
            <a:avLst/>
          </a:prstGeom>
          <a:noFill/>
        </p:spPr>
        <p:txBody>
          <a:bodyPr wrap="square" rtlCol="0">
            <a:spAutoFit/>
          </a:bodyPr>
          <a:lstStyle/>
          <a:p>
            <a:r>
              <a:rPr lang="zh-CN" altLang="en-US" sz="3200" dirty="0" smtClean="0"/>
              <a:t>目标：</a:t>
            </a:r>
            <a:endParaRPr lang="en-US" altLang="zh-CN" sz="3200" dirty="0" smtClean="0"/>
          </a:p>
        </p:txBody>
      </p:sp>
      <p:sp>
        <p:nvSpPr>
          <p:cNvPr id="13" name="内容占位符 2"/>
          <p:cNvSpPr>
            <a:spLocks noGrp="1"/>
          </p:cNvSpPr>
          <p:nvPr>
            <p:ph sz="quarter" idx="13"/>
          </p:nvPr>
        </p:nvSpPr>
        <p:spPr>
          <a:xfrm>
            <a:off x="611560" y="476672"/>
            <a:ext cx="7264896" cy="465232"/>
          </a:xfrm>
        </p:spPr>
        <p:txBody>
          <a:bodyPr>
            <a:noAutofit/>
          </a:bodyPr>
          <a:lstStyle/>
          <a:p>
            <a:pPr marL="0" indent="0">
              <a:buNone/>
            </a:pPr>
            <a:r>
              <a:rPr lang="zh-CN" altLang="en-US" sz="3200" dirty="0" smtClean="0">
                <a:solidFill>
                  <a:schemeClr val="tx1"/>
                </a:solidFill>
              </a:rPr>
              <a:t>基于摘要的监控视频信息检索系统</a:t>
            </a:r>
            <a:endParaRPr lang="zh-CN" altLang="en-US" sz="3200" dirty="0">
              <a:solidFill>
                <a:schemeClr val="tx1"/>
              </a:solidFill>
            </a:endParaRPr>
          </a:p>
        </p:txBody>
      </p:sp>
      <p:sp>
        <p:nvSpPr>
          <p:cNvPr id="9" name="TextBox 8"/>
          <p:cNvSpPr txBox="1"/>
          <p:nvPr/>
        </p:nvSpPr>
        <p:spPr>
          <a:xfrm>
            <a:off x="611560" y="2132856"/>
            <a:ext cx="2520280" cy="584775"/>
          </a:xfrm>
          <a:prstGeom prst="rect">
            <a:avLst/>
          </a:prstGeom>
          <a:noFill/>
        </p:spPr>
        <p:txBody>
          <a:bodyPr wrap="square" rtlCol="0">
            <a:spAutoFit/>
          </a:bodyPr>
          <a:lstStyle/>
          <a:p>
            <a:r>
              <a:rPr lang="en-US" altLang="zh-CN" sz="3200" dirty="0" smtClean="0"/>
              <a:t>1</a:t>
            </a:r>
            <a:r>
              <a:rPr lang="zh-CN" altLang="en-US" sz="3200" dirty="0" smtClean="0"/>
              <a:t>、实时高效</a:t>
            </a:r>
            <a:endParaRPr lang="en-US" altLang="zh-CN" sz="3200" dirty="0" smtClean="0"/>
          </a:p>
        </p:txBody>
      </p:sp>
      <p:sp>
        <p:nvSpPr>
          <p:cNvPr id="12" name="TextBox 11"/>
          <p:cNvSpPr txBox="1"/>
          <p:nvPr/>
        </p:nvSpPr>
        <p:spPr>
          <a:xfrm>
            <a:off x="611560" y="3177995"/>
            <a:ext cx="2808312" cy="584775"/>
          </a:xfrm>
          <a:prstGeom prst="rect">
            <a:avLst/>
          </a:prstGeom>
          <a:noFill/>
        </p:spPr>
        <p:txBody>
          <a:bodyPr wrap="square" rtlCol="0">
            <a:spAutoFit/>
          </a:bodyPr>
          <a:lstStyle/>
          <a:p>
            <a:r>
              <a:rPr lang="en-US" altLang="zh-CN" sz="3200" dirty="0" smtClean="0"/>
              <a:t>2</a:t>
            </a:r>
            <a:r>
              <a:rPr lang="zh-CN" altLang="en-US" sz="3200" dirty="0" smtClean="0"/>
              <a:t>、准确具体</a:t>
            </a:r>
            <a:endParaRPr lang="en-US" altLang="zh-CN" sz="3200" dirty="0" smtClean="0"/>
          </a:p>
        </p:txBody>
      </p:sp>
      <p:sp>
        <p:nvSpPr>
          <p:cNvPr id="14" name="TextBox 13"/>
          <p:cNvSpPr txBox="1"/>
          <p:nvPr/>
        </p:nvSpPr>
        <p:spPr>
          <a:xfrm>
            <a:off x="611560" y="4365104"/>
            <a:ext cx="3096344" cy="584775"/>
          </a:xfrm>
          <a:prstGeom prst="rect">
            <a:avLst/>
          </a:prstGeom>
          <a:noFill/>
        </p:spPr>
        <p:txBody>
          <a:bodyPr wrap="square" rtlCol="0">
            <a:spAutoFit/>
          </a:bodyPr>
          <a:lstStyle/>
          <a:p>
            <a:r>
              <a:rPr lang="en-US" altLang="zh-CN" sz="3200" dirty="0" smtClean="0"/>
              <a:t>3</a:t>
            </a:r>
            <a:r>
              <a:rPr lang="zh-CN" altLang="en-US" sz="3200" dirty="0" smtClean="0"/>
              <a:t>、多特征检索</a:t>
            </a:r>
            <a:endParaRPr lang="en-US" altLang="zh-CN" sz="3200" dirty="0" smtClean="0"/>
          </a:p>
        </p:txBody>
      </p:sp>
    </p:spTree>
    <p:extLst>
      <p:ext uri="{BB962C8B-B14F-4D97-AF65-F5344CB8AC3E}">
        <p14:creationId xmlns:p14="http://schemas.microsoft.com/office/powerpoint/2010/main" val="128504481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627784" y="5742384"/>
            <a:ext cx="6512511" cy="1143000"/>
          </a:xfrm>
        </p:spPr>
        <p:txBody>
          <a:bodyPr/>
          <a:lstStyle/>
          <a:p>
            <a:r>
              <a:rPr lang="zh-CN" altLang="en-US" dirty="0" smtClean="0"/>
              <a:t>视频摘要</a:t>
            </a:r>
            <a:endParaRPr lang="zh-CN" altLang="en-US" dirty="0"/>
          </a:p>
        </p:txBody>
      </p:sp>
      <p:sp>
        <p:nvSpPr>
          <p:cNvPr id="3" name="内容占位符 2"/>
          <p:cNvSpPr>
            <a:spLocks noGrp="1"/>
          </p:cNvSpPr>
          <p:nvPr>
            <p:ph sz="quarter" idx="13"/>
          </p:nvPr>
        </p:nvSpPr>
        <p:spPr>
          <a:xfrm>
            <a:off x="1095374" y="75772"/>
            <a:ext cx="7149034" cy="1120980"/>
          </a:xfrm>
        </p:spPr>
        <p:txBody>
          <a:bodyPr>
            <a:normAutofit lnSpcReduction="10000"/>
          </a:bodyPr>
          <a:lstStyle/>
          <a:p>
            <a:r>
              <a:rPr lang="zh-CN" altLang="en-US" dirty="0"/>
              <a:t>视频摘要是对视频内容的一个浓缩，通过对视频内容进行分析，仅提取视频中有意义的内容，然后形成视频摘要，达到短时间浏览长视频的效果。</a:t>
            </a:r>
            <a:endParaRPr lang="en-US" altLang="zh-CN" dirty="0"/>
          </a:p>
          <a:p>
            <a:endParaRPr lang="zh-CN" altLang="en-US" dirty="0"/>
          </a:p>
        </p:txBody>
      </p:sp>
      <p:pic>
        <p:nvPicPr>
          <p:cNvPr id="1026" name="Picture 2" descr="C:\Users\liuyuanyi\Desktop\ppt图片素材\car1_20136298379.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7664" y="1196752"/>
            <a:ext cx="5112568" cy="41830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954305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627784" y="5742384"/>
            <a:ext cx="6512511" cy="1143000"/>
          </a:xfrm>
        </p:spPr>
        <p:txBody>
          <a:bodyPr/>
          <a:lstStyle/>
          <a:p>
            <a:r>
              <a:rPr lang="zh-CN" altLang="en-US" dirty="0" smtClean="0"/>
              <a:t>视频摘要关键技术</a:t>
            </a:r>
            <a:endParaRPr lang="zh-CN" altLang="en-US" dirty="0"/>
          </a:p>
        </p:txBody>
      </p:sp>
      <p:sp>
        <p:nvSpPr>
          <p:cNvPr id="5" name="TextBox 4"/>
          <p:cNvSpPr txBox="1"/>
          <p:nvPr/>
        </p:nvSpPr>
        <p:spPr>
          <a:xfrm>
            <a:off x="683568" y="2474312"/>
            <a:ext cx="2031325" cy="738664"/>
          </a:xfrm>
          <a:prstGeom prst="rect">
            <a:avLst/>
          </a:prstGeom>
          <a:noFill/>
        </p:spPr>
        <p:txBody>
          <a:bodyPr wrap="none" rtlCol="0">
            <a:spAutoFit/>
          </a:bodyPr>
          <a:lstStyle/>
          <a:p>
            <a:r>
              <a:rPr lang="zh-CN" altLang="en-US" sz="2400" dirty="0"/>
              <a:t>视频摘要技术</a:t>
            </a:r>
            <a:endParaRPr lang="en-US" altLang="zh-CN" sz="2400" dirty="0"/>
          </a:p>
          <a:p>
            <a:endParaRPr lang="zh-CN" altLang="en-US" dirty="0"/>
          </a:p>
        </p:txBody>
      </p:sp>
      <p:sp>
        <p:nvSpPr>
          <p:cNvPr id="6" name="左大括号 5"/>
          <p:cNvSpPr/>
          <p:nvPr/>
        </p:nvSpPr>
        <p:spPr>
          <a:xfrm>
            <a:off x="2714893" y="1900863"/>
            <a:ext cx="382106" cy="153590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7" name="TextBox 6"/>
          <p:cNvSpPr txBox="1"/>
          <p:nvPr/>
        </p:nvSpPr>
        <p:spPr>
          <a:xfrm>
            <a:off x="2915816" y="1700808"/>
            <a:ext cx="5112568" cy="400110"/>
          </a:xfrm>
          <a:prstGeom prst="rect">
            <a:avLst/>
          </a:prstGeom>
          <a:noFill/>
        </p:spPr>
        <p:txBody>
          <a:bodyPr wrap="square" rtlCol="0">
            <a:spAutoFit/>
          </a:bodyPr>
          <a:lstStyle/>
          <a:p>
            <a:pPr algn="ctr"/>
            <a:r>
              <a:rPr lang="zh-CN" altLang="en-US" sz="2000" dirty="0"/>
              <a:t>运动物体</a:t>
            </a:r>
            <a:r>
              <a:rPr lang="zh-CN" altLang="en-US" sz="2000" dirty="0" smtClean="0"/>
              <a:t>检测：与运动历史图结合的帧差法</a:t>
            </a:r>
            <a:endParaRPr lang="en-US" altLang="zh-CN" sz="2000" dirty="0"/>
          </a:p>
        </p:txBody>
      </p:sp>
      <p:sp>
        <p:nvSpPr>
          <p:cNvPr id="8" name="TextBox 7"/>
          <p:cNvSpPr txBox="1"/>
          <p:nvPr/>
        </p:nvSpPr>
        <p:spPr>
          <a:xfrm>
            <a:off x="2997302" y="2524834"/>
            <a:ext cx="3518913" cy="400110"/>
          </a:xfrm>
          <a:prstGeom prst="rect">
            <a:avLst/>
          </a:prstGeom>
          <a:noFill/>
        </p:spPr>
        <p:txBody>
          <a:bodyPr wrap="none" rtlCol="0">
            <a:spAutoFit/>
          </a:bodyPr>
          <a:lstStyle/>
          <a:p>
            <a:pPr algn="ctr"/>
            <a:r>
              <a:rPr lang="zh-CN" altLang="en-US" sz="2000" dirty="0"/>
              <a:t>运动</a:t>
            </a:r>
            <a:r>
              <a:rPr lang="zh-CN" altLang="en-US" sz="2000" dirty="0" smtClean="0"/>
              <a:t>物体跟踪：矩形轮廓</a:t>
            </a:r>
            <a:r>
              <a:rPr lang="zh-CN" altLang="en-US" sz="2000" dirty="0"/>
              <a:t>跟踪</a:t>
            </a:r>
            <a:endParaRPr lang="en-US" altLang="zh-CN" sz="2000" dirty="0"/>
          </a:p>
        </p:txBody>
      </p:sp>
      <p:sp>
        <p:nvSpPr>
          <p:cNvPr id="9" name="TextBox 8"/>
          <p:cNvSpPr txBox="1"/>
          <p:nvPr/>
        </p:nvSpPr>
        <p:spPr>
          <a:xfrm>
            <a:off x="2987824" y="3244914"/>
            <a:ext cx="2749471" cy="400110"/>
          </a:xfrm>
          <a:prstGeom prst="rect">
            <a:avLst/>
          </a:prstGeom>
          <a:noFill/>
        </p:spPr>
        <p:txBody>
          <a:bodyPr wrap="none" rtlCol="0">
            <a:spAutoFit/>
          </a:bodyPr>
          <a:lstStyle/>
          <a:p>
            <a:pPr algn="ctr"/>
            <a:r>
              <a:rPr lang="zh-CN" altLang="en-US" sz="2000" dirty="0" smtClean="0"/>
              <a:t>视频摘要生成：蛮力法</a:t>
            </a:r>
            <a:endParaRPr lang="en-US" altLang="zh-CN" sz="2000" dirty="0"/>
          </a:p>
        </p:txBody>
      </p:sp>
    </p:spTree>
    <p:extLst>
      <p:ext uri="{BB962C8B-B14F-4D97-AF65-F5344CB8AC3E}">
        <p14:creationId xmlns:p14="http://schemas.microsoft.com/office/powerpoint/2010/main" val="123544860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627784" y="5742384"/>
            <a:ext cx="6512511" cy="1143000"/>
          </a:xfrm>
        </p:spPr>
        <p:txBody>
          <a:bodyPr/>
          <a:lstStyle/>
          <a:p>
            <a:r>
              <a:rPr lang="zh-CN" altLang="en-US" dirty="0" smtClean="0"/>
              <a:t>视频摘要技术路线</a:t>
            </a:r>
            <a:endParaRPr lang="zh-CN" alt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67744" y="15691"/>
            <a:ext cx="4896544" cy="56571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3020216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716016" y="5708254"/>
            <a:ext cx="4427984" cy="1143000"/>
          </a:xfrm>
        </p:spPr>
        <p:txBody>
          <a:bodyPr/>
          <a:lstStyle/>
          <a:p>
            <a:r>
              <a:rPr lang="zh-CN" altLang="en-US" dirty="0" smtClean="0"/>
              <a:t>运动物体检测</a:t>
            </a:r>
            <a:endParaRPr lang="zh-CN" altLang="en-US" dirty="0"/>
          </a:p>
        </p:txBody>
      </p:sp>
      <p:sp>
        <p:nvSpPr>
          <p:cNvPr id="3" name="内容占位符 2"/>
          <p:cNvSpPr>
            <a:spLocks noGrp="1"/>
          </p:cNvSpPr>
          <p:nvPr>
            <p:ph sz="quarter" idx="13"/>
          </p:nvPr>
        </p:nvSpPr>
        <p:spPr>
          <a:xfrm>
            <a:off x="1143000" y="731520"/>
            <a:ext cx="6400800" cy="897280"/>
          </a:xfrm>
        </p:spPr>
        <p:txBody>
          <a:bodyPr/>
          <a:lstStyle/>
          <a:p>
            <a:pPr marL="45720" indent="0">
              <a:buNone/>
            </a:pPr>
            <a:r>
              <a:rPr lang="zh-CN" altLang="en-US" dirty="0" smtClean="0"/>
              <a:t>主流方法：</a:t>
            </a:r>
            <a:endParaRPr lang="en-US" altLang="zh-CN" dirty="0" smtClean="0"/>
          </a:p>
          <a:p>
            <a:pPr marL="45720" indent="0">
              <a:buNone/>
            </a:pPr>
            <a:r>
              <a:rPr lang="en-US" altLang="zh-CN" dirty="0" smtClean="0"/>
              <a:t>1</a:t>
            </a:r>
            <a:r>
              <a:rPr lang="zh-CN" altLang="en-US" dirty="0" smtClean="0"/>
              <a:t>、光流法</a:t>
            </a:r>
            <a:endParaRPr lang="en-US" altLang="zh-CN" dirty="0" smtClean="0"/>
          </a:p>
        </p:txBody>
      </p:sp>
      <p:sp>
        <p:nvSpPr>
          <p:cNvPr id="5" name="TextBox 4"/>
          <p:cNvSpPr txBox="1"/>
          <p:nvPr/>
        </p:nvSpPr>
        <p:spPr>
          <a:xfrm>
            <a:off x="1141201" y="2420888"/>
            <a:ext cx="2062647" cy="430887"/>
          </a:xfrm>
          <a:prstGeom prst="rect">
            <a:avLst/>
          </a:prstGeom>
          <a:noFill/>
        </p:spPr>
        <p:txBody>
          <a:bodyPr wrap="square" rtlCol="0">
            <a:spAutoFit/>
          </a:bodyPr>
          <a:lstStyle/>
          <a:p>
            <a:pPr marL="45720">
              <a:spcBef>
                <a:spcPct val="20000"/>
              </a:spcBef>
              <a:spcAft>
                <a:spcPts val="300"/>
              </a:spcAft>
              <a:buClr>
                <a:schemeClr val="accent6">
                  <a:lumMod val="75000"/>
                </a:schemeClr>
              </a:buClr>
              <a:buSzPct val="130000"/>
            </a:pPr>
            <a:r>
              <a:rPr lang="en-US" altLang="zh-CN" sz="2200" dirty="0">
                <a:solidFill>
                  <a:schemeClr val="tx1">
                    <a:lumMod val="75000"/>
                    <a:lumOff val="25000"/>
                  </a:schemeClr>
                </a:solidFill>
              </a:rPr>
              <a:t>2</a:t>
            </a:r>
            <a:r>
              <a:rPr lang="zh-CN" altLang="en-US" sz="2200" dirty="0">
                <a:solidFill>
                  <a:schemeClr val="tx1">
                    <a:lumMod val="75000"/>
                    <a:lumOff val="25000"/>
                  </a:schemeClr>
                </a:solidFill>
              </a:rPr>
              <a:t>、背景差分法</a:t>
            </a:r>
            <a:endParaRPr lang="en-US" altLang="zh-CN" sz="2200" dirty="0">
              <a:solidFill>
                <a:schemeClr val="tx1">
                  <a:lumMod val="75000"/>
                  <a:lumOff val="25000"/>
                </a:schemeClr>
              </a:solidFill>
            </a:endParaRPr>
          </a:p>
        </p:txBody>
      </p:sp>
      <p:sp>
        <p:nvSpPr>
          <p:cNvPr id="6" name="左大括号 5"/>
          <p:cNvSpPr/>
          <p:nvPr/>
        </p:nvSpPr>
        <p:spPr>
          <a:xfrm>
            <a:off x="3126124" y="2011977"/>
            <a:ext cx="365756" cy="1248707"/>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7" name="TextBox 6"/>
          <p:cNvSpPr txBox="1"/>
          <p:nvPr/>
        </p:nvSpPr>
        <p:spPr>
          <a:xfrm>
            <a:off x="3563888" y="1844824"/>
            <a:ext cx="1800200" cy="369332"/>
          </a:xfrm>
          <a:prstGeom prst="rect">
            <a:avLst/>
          </a:prstGeom>
          <a:noFill/>
        </p:spPr>
        <p:txBody>
          <a:bodyPr wrap="square" rtlCol="0">
            <a:spAutoFit/>
          </a:bodyPr>
          <a:lstStyle/>
          <a:p>
            <a:r>
              <a:rPr lang="zh-CN" altLang="en-US" dirty="0" smtClean="0"/>
              <a:t>中值法背景建模</a:t>
            </a:r>
            <a:endParaRPr lang="zh-CN" altLang="en-US" dirty="0"/>
          </a:p>
        </p:txBody>
      </p:sp>
      <p:sp>
        <p:nvSpPr>
          <p:cNvPr id="8" name="TextBox 7"/>
          <p:cNvSpPr txBox="1"/>
          <p:nvPr/>
        </p:nvSpPr>
        <p:spPr>
          <a:xfrm>
            <a:off x="3579496" y="2420888"/>
            <a:ext cx="1800200" cy="369332"/>
          </a:xfrm>
          <a:prstGeom prst="rect">
            <a:avLst/>
          </a:prstGeom>
          <a:noFill/>
        </p:spPr>
        <p:txBody>
          <a:bodyPr wrap="square" rtlCol="0">
            <a:spAutoFit/>
          </a:bodyPr>
          <a:lstStyle/>
          <a:p>
            <a:r>
              <a:rPr lang="zh-CN" altLang="en-US" dirty="0"/>
              <a:t>均值</a:t>
            </a:r>
            <a:r>
              <a:rPr lang="zh-CN" altLang="en-US" dirty="0" smtClean="0"/>
              <a:t>法背景建模</a:t>
            </a:r>
            <a:endParaRPr lang="zh-CN" altLang="en-US" dirty="0"/>
          </a:p>
        </p:txBody>
      </p:sp>
      <p:sp>
        <p:nvSpPr>
          <p:cNvPr id="9" name="TextBox 8"/>
          <p:cNvSpPr txBox="1"/>
          <p:nvPr/>
        </p:nvSpPr>
        <p:spPr>
          <a:xfrm>
            <a:off x="3563888" y="2987660"/>
            <a:ext cx="1800200" cy="369332"/>
          </a:xfrm>
          <a:prstGeom prst="rect">
            <a:avLst/>
          </a:prstGeom>
          <a:noFill/>
        </p:spPr>
        <p:txBody>
          <a:bodyPr wrap="square" rtlCol="0">
            <a:spAutoFit/>
          </a:bodyPr>
          <a:lstStyle/>
          <a:p>
            <a:r>
              <a:rPr lang="zh-CN" altLang="en-US" dirty="0" smtClean="0"/>
              <a:t>高斯背景建模</a:t>
            </a:r>
            <a:endParaRPr lang="zh-CN" altLang="en-US" dirty="0"/>
          </a:p>
        </p:txBody>
      </p:sp>
      <p:sp>
        <p:nvSpPr>
          <p:cNvPr id="10" name="TextBox 9"/>
          <p:cNvSpPr txBox="1"/>
          <p:nvPr/>
        </p:nvSpPr>
        <p:spPr>
          <a:xfrm>
            <a:off x="1141201" y="4509120"/>
            <a:ext cx="1558591" cy="430887"/>
          </a:xfrm>
          <a:prstGeom prst="rect">
            <a:avLst/>
          </a:prstGeom>
          <a:noFill/>
        </p:spPr>
        <p:txBody>
          <a:bodyPr wrap="square" rtlCol="0">
            <a:spAutoFit/>
          </a:bodyPr>
          <a:lstStyle/>
          <a:p>
            <a:pPr marL="45720">
              <a:spcBef>
                <a:spcPct val="20000"/>
              </a:spcBef>
              <a:spcAft>
                <a:spcPts val="300"/>
              </a:spcAft>
              <a:buClr>
                <a:schemeClr val="accent6">
                  <a:lumMod val="75000"/>
                </a:schemeClr>
              </a:buClr>
              <a:buSzPct val="130000"/>
            </a:pPr>
            <a:r>
              <a:rPr lang="en-US" altLang="zh-CN" sz="2200" dirty="0" smtClean="0">
                <a:solidFill>
                  <a:schemeClr val="tx1">
                    <a:lumMod val="75000"/>
                    <a:lumOff val="25000"/>
                  </a:schemeClr>
                </a:solidFill>
              </a:rPr>
              <a:t>3</a:t>
            </a:r>
            <a:r>
              <a:rPr lang="zh-CN" altLang="en-US" sz="2200" dirty="0" smtClean="0">
                <a:solidFill>
                  <a:schemeClr val="tx1">
                    <a:lumMod val="75000"/>
                    <a:lumOff val="25000"/>
                  </a:schemeClr>
                </a:solidFill>
              </a:rPr>
              <a:t>、帧差法</a:t>
            </a:r>
            <a:endParaRPr lang="en-US" altLang="zh-CN" sz="2200" dirty="0">
              <a:solidFill>
                <a:schemeClr val="tx1">
                  <a:lumMod val="75000"/>
                  <a:lumOff val="25000"/>
                </a:schemeClr>
              </a:solidFill>
            </a:endParaRPr>
          </a:p>
        </p:txBody>
      </p:sp>
      <p:sp>
        <p:nvSpPr>
          <p:cNvPr id="11" name="左大括号 10"/>
          <p:cNvSpPr/>
          <p:nvPr/>
        </p:nvSpPr>
        <p:spPr>
          <a:xfrm>
            <a:off x="2550060" y="4100209"/>
            <a:ext cx="365756" cy="1248707"/>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2" name="TextBox 11"/>
          <p:cNvSpPr txBox="1"/>
          <p:nvPr/>
        </p:nvSpPr>
        <p:spPr>
          <a:xfrm>
            <a:off x="2915816" y="3915543"/>
            <a:ext cx="1800200" cy="369332"/>
          </a:xfrm>
          <a:prstGeom prst="rect">
            <a:avLst/>
          </a:prstGeom>
          <a:noFill/>
        </p:spPr>
        <p:txBody>
          <a:bodyPr wrap="square" rtlCol="0">
            <a:spAutoFit/>
          </a:bodyPr>
          <a:lstStyle/>
          <a:p>
            <a:r>
              <a:rPr lang="zh-CN" altLang="en-US" dirty="0" smtClean="0"/>
              <a:t>传统帧差法</a:t>
            </a:r>
            <a:endParaRPr lang="zh-CN" altLang="en-US" dirty="0"/>
          </a:p>
        </p:txBody>
      </p:sp>
      <p:sp>
        <p:nvSpPr>
          <p:cNvPr id="13" name="TextBox 12"/>
          <p:cNvSpPr txBox="1"/>
          <p:nvPr/>
        </p:nvSpPr>
        <p:spPr>
          <a:xfrm>
            <a:off x="2915816" y="4536820"/>
            <a:ext cx="1800200" cy="369332"/>
          </a:xfrm>
          <a:prstGeom prst="rect">
            <a:avLst/>
          </a:prstGeom>
          <a:noFill/>
        </p:spPr>
        <p:txBody>
          <a:bodyPr wrap="square" rtlCol="0">
            <a:spAutoFit/>
          </a:bodyPr>
          <a:lstStyle/>
          <a:p>
            <a:r>
              <a:rPr lang="zh-CN" altLang="en-US" dirty="0" smtClean="0"/>
              <a:t>三帧差分法</a:t>
            </a:r>
            <a:endParaRPr lang="zh-CN" altLang="en-US" dirty="0"/>
          </a:p>
        </p:txBody>
      </p:sp>
      <p:sp>
        <p:nvSpPr>
          <p:cNvPr id="14" name="TextBox 13"/>
          <p:cNvSpPr txBox="1"/>
          <p:nvPr/>
        </p:nvSpPr>
        <p:spPr>
          <a:xfrm>
            <a:off x="2915816" y="5164250"/>
            <a:ext cx="3024336" cy="369332"/>
          </a:xfrm>
          <a:prstGeom prst="rect">
            <a:avLst/>
          </a:prstGeom>
          <a:noFill/>
        </p:spPr>
        <p:txBody>
          <a:bodyPr wrap="square" rtlCol="0">
            <a:spAutoFit/>
          </a:bodyPr>
          <a:lstStyle/>
          <a:p>
            <a:r>
              <a:rPr lang="zh-CN" altLang="en-US" dirty="0" smtClean="0"/>
              <a:t>与运动历史图结合的帧差法</a:t>
            </a:r>
            <a:endParaRPr lang="zh-CN" altLang="en-US" dirty="0"/>
          </a:p>
        </p:txBody>
      </p:sp>
    </p:spTree>
    <p:extLst>
      <p:ext uri="{BB962C8B-B14F-4D97-AF65-F5344CB8AC3E}">
        <p14:creationId xmlns:p14="http://schemas.microsoft.com/office/powerpoint/2010/main" val="321754279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631489" y="5715000"/>
            <a:ext cx="6512511" cy="1143000"/>
          </a:xfrm>
        </p:spPr>
        <p:txBody>
          <a:bodyPr/>
          <a:lstStyle/>
          <a:p>
            <a:r>
              <a:rPr lang="zh-CN" altLang="en-US" dirty="0" smtClean="0"/>
              <a:t>中值法背景建模</a:t>
            </a:r>
            <a:endParaRPr lang="zh-CN" altLang="en-US" dirty="0"/>
          </a:p>
        </p:txBody>
      </p:sp>
      <p:sp>
        <p:nvSpPr>
          <p:cNvPr id="3" name="内容占位符 2"/>
          <p:cNvSpPr>
            <a:spLocks noGrp="1"/>
          </p:cNvSpPr>
          <p:nvPr>
            <p:ph sz="quarter" idx="13"/>
          </p:nvPr>
        </p:nvSpPr>
        <p:spPr/>
        <p:txBody>
          <a:bodyPr/>
          <a:lstStyle/>
          <a:p>
            <a:endParaRPr lang="zh-CN" altLang="en-US" dirty="0"/>
          </a:p>
        </p:txBody>
      </p:sp>
      <p:pic>
        <p:nvPicPr>
          <p:cNvPr id="4" name="图片 3"/>
          <p:cNvPicPr/>
          <p:nvPr/>
        </p:nvPicPr>
        <p:blipFill>
          <a:blip r:embed="rId2" cstate="screen">
            <a:extLst>
              <a:ext uri="{28A0092B-C50C-407E-A947-70E740481C1C}">
                <a14:useLocalDpi xmlns:a14="http://schemas.microsoft.com/office/drawing/2010/main"/>
              </a:ext>
            </a:extLst>
          </a:blip>
          <a:stretch>
            <a:fillRect/>
          </a:stretch>
        </p:blipFill>
        <p:spPr>
          <a:xfrm>
            <a:off x="0" y="0"/>
            <a:ext cx="5486400" cy="3085465"/>
          </a:xfrm>
          <a:prstGeom prst="rect">
            <a:avLst/>
          </a:prstGeom>
        </p:spPr>
      </p:pic>
      <p:pic>
        <p:nvPicPr>
          <p:cNvPr id="5" name="图片 4" descr="D:\biyeshejiProjects\中值背景建模\中值背景建模\gray.jpg"/>
          <p:cNvPicPr/>
          <p:nvPr/>
        </p:nvPicPr>
        <p:blipFill>
          <a:blip r:embed="rId3" cstate="screen">
            <a:extLst>
              <a:ext uri="{28A0092B-C50C-407E-A947-70E740481C1C}">
                <a14:useLocalDpi xmlns:a14="http://schemas.microsoft.com/office/drawing/2010/main"/>
              </a:ext>
            </a:extLst>
          </a:blip>
          <a:srcRect/>
          <a:stretch>
            <a:fillRect/>
          </a:stretch>
        </p:blipFill>
        <p:spPr bwMode="auto">
          <a:xfrm>
            <a:off x="3663830" y="2708920"/>
            <a:ext cx="5486400" cy="3088005"/>
          </a:xfrm>
          <a:prstGeom prst="rect">
            <a:avLst/>
          </a:prstGeom>
          <a:noFill/>
          <a:ln>
            <a:noFill/>
          </a:ln>
        </p:spPr>
      </p:pic>
    </p:spTree>
    <p:extLst>
      <p:ext uri="{BB962C8B-B14F-4D97-AF65-F5344CB8AC3E}">
        <p14:creationId xmlns:p14="http://schemas.microsoft.com/office/powerpoint/2010/main" val="1839550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气流">
  <a:themeElements>
    <a:clrScheme name="气流">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气流">
      <a:majorFont>
        <a:latin typeface="Trebuchet MS"/>
        <a:ea typeface=""/>
        <a:cs typeface=""/>
        <a:font script="Jpan" typeface="HGｺﾞｼｯｸM"/>
        <a:font script="Hang" typeface="HY그래픽B"/>
        <a:font script="Hans" typeface="方正姚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HGｺﾞｼｯｸM"/>
        <a:font script="Hang" typeface="HY그래픽M"/>
        <a:font script="Hans" typeface="方正姚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气流">
      <a:fillStyleLst>
        <a:solidFill>
          <a:schemeClr val="phClr"/>
        </a:solidFill>
        <a:gradFill rotWithShape="1">
          <a:gsLst>
            <a:gs pos="28000">
              <a:schemeClr val="phClr">
                <a:tint val="18000"/>
                <a:satMod val="120000"/>
                <a:lumMod val="88000"/>
              </a:schemeClr>
            </a:gs>
            <a:gs pos="100000">
              <a:schemeClr val="phClr">
                <a:tint val="40000"/>
                <a:satMod val="100000"/>
                <a:lumMod val="78000"/>
              </a:schemeClr>
            </a:gs>
          </a:gsLst>
          <a:lin ang="5400000" scaled="0"/>
        </a:gradFill>
        <a:gradFill rotWithShape="1">
          <a:gsLst>
            <a:gs pos="0">
              <a:schemeClr val="phClr">
                <a:lumMod val="95000"/>
              </a:schemeClr>
            </a:gs>
            <a:gs pos="100000">
              <a:schemeClr val="phClr">
                <a:shade val="82000"/>
                <a:satMod val="125000"/>
                <a:lumMod val="74000"/>
              </a:schemeClr>
            </a:gs>
          </a:gsLst>
          <a:lin ang="5400000" scaled="0"/>
        </a:gradFill>
      </a:fillStyleLst>
      <a:lnStyleLst>
        <a:ln w="9525" cap="flat" cmpd="sng" algn="ctr">
          <a:solidFill>
            <a:schemeClr val="phClr"/>
          </a:solidFill>
          <a:prstDash val="solid"/>
        </a:ln>
        <a:ln w="15875" cap="flat" cmpd="sng" algn="ctr">
          <a:solidFill>
            <a:schemeClr val="phClr">
              <a:shade val="75000"/>
              <a:satMod val="125000"/>
              <a:lumMod val="75000"/>
            </a:schemeClr>
          </a:solidFill>
          <a:prstDash val="solid"/>
        </a:ln>
        <a:ln w="25400" cap="flat" cmpd="sng" algn="ctr">
          <a:solidFill>
            <a:schemeClr val="phClr"/>
          </a:solidFill>
          <a:prstDash val="solid"/>
        </a:ln>
      </a:lnStyleLst>
      <a:effectStyleLst>
        <a:effectStyle>
          <a:effectLst>
            <a:outerShdw blurRad="63500" dist="50800" dir="5400000" sx="98000" sy="98000" rotWithShape="0">
              <a:srgbClr val="000000">
                <a:alpha val="20000"/>
              </a:srgbClr>
            </a:outerShdw>
          </a:effectLst>
        </a:effectStyle>
        <a:effectStyle>
          <a:effectLst>
            <a:outerShdw blurRad="40005" dist="22984" dir="5400000" rotWithShape="0">
              <a:srgbClr val="000000">
                <a:alpha val="45000"/>
              </a:srgbClr>
            </a:outerShdw>
          </a:effectLst>
          <a:scene3d>
            <a:camera prst="orthographicFront">
              <a:rot lat="0" lon="0" rev="0"/>
            </a:camera>
            <a:lightRig rig="balanced" dir="tr"/>
          </a:scene3d>
          <a:sp3d prstMaterial="matte">
            <a:bevelT w="19050" h="38100"/>
          </a:sp3d>
        </a:effectStyle>
        <a:effectStyle>
          <a:effectLst>
            <a:reflection blurRad="38100" stA="26000" endPos="23000" dist="25400" dir="5400000" sy="-100000" rotWithShape="0"/>
          </a:effectLst>
          <a:scene3d>
            <a:camera prst="orthographicFront">
              <a:rot lat="0" lon="0" rev="0"/>
            </a:camera>
            <a:lightRig rig="balanced" dir="tr"/>
          </a:scene3d>
          <a:sp3d contourW="14605" prstMaterial="plastic">
            <a:bevelT w="50800"/>
            <a:contourClr>
              <a:schemeClr val="phClr">
                <a:shade val="30000"/>
                <a:satMod val="120000"/>
              </a:schemeClr>
            </a:contourClr>
          </a:sp3d>
        </a:effectStyle>
      </a:effectStyleLst>
      <a:bgFillStyleLst>
        <a:solidFill>
          <a:schemeClr val="phClr"/>
        </a:solidFill>
        <a:gradFill rotWithShape="1">
          <a:gsLst>
            <a:gs pos="0">
              <a:schemeClr val="phClr">
                <a:tint val="98000"/>
                <a:shade val="90000"/>
                <a:satMod val="160000"/>
                <a:lumMod val="100000"/>
              </a:schemeClr>
            </a:gs>
            <a:gs pos="60000">
              <a:schemeClr val="phClr">
                <a:tint val="95000"/>
                <a:shade val="100000"/>
                <a:satMod val="130000"/>
                <a:lumMod val="130000"/>
              </a:schemeClr>
            </a:gs>
            <a:gs pos="100000">
              <a:schemeClr val="phClr">
                <a:tint val="97000"/>
                <a:shade val="100000"/>
                <a:hueMod val="100000"/>
                <a:satMod val="140000"/>
                <a:lumMod val="80000"/>
              </a:schemeClr>
            </a:gs>
          </a:gsLst>
          <a:path path="circle">
            <a:fillToRect l="20000" t="10000" r="20000" b="60000"/>
          </a:path>
        </a:gradFill>
        <a:gradFill rotWithShape="1">
          <a:gsLst>
            <a:gs pos="0">
              <a:schemeClr val="phClr">
                <a:tint val="94000"/>
                <a:satMod val="160000"/>
                <a:lumMod val="160000"/>
              </a:schemeClr>
            </a:gs>
            <a:gs pos="42000">
              <a:schemeClr val="phClr">
                <a:tint val="94000"/>
                <a:shade val="94000"/>
                <a:satMod val="160000"/>
                <a:lumMod val="130000"/>
              </a:schemeClr>
            </a:gs>
            <a:gs pos="100000">
              <a:schemeClr val="phClr">
                <a:tint val="97000"/>
                <a:shade val="94000"/>
                <a:satMod val="180000"/>
                <a:lumMod val="84000"/>
              </a:schemeClr>
            </a:gs>
          </a:gsLst>
          <a:path path="circle">
            <a:fillToRect l="24000" t="44000" r="24000" b="12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Slipstream</Template>
  <TotalTime>1633</TotalTime>
  <Words>1427</Words>
  <Application>Microsoft Office PowerPoint</Application>
  <PresentationFormat>全屏显示(4:3)</PresentationFormat>
  <Paragraphs>308</Paragraphs>
  <Slides>37</Slides>
  <Notes>0</Notes>
  <HiddenSlides>0</HiddenSlides>
  <MMClips>0</MMClips>
  <ScaleCrop>false</ScaleCrop>
  <HeadingPairs>
    <vt:vector size="4" baseType="variant">
      <vt:variant>
        <vt:lpstr>主题</vt:lpstr>
      </vt:variant>
      <vt:variant>
        <vt:i4>1</vt:i4>
      </vt:variant>
      <vt:variant>
        <vt:lpstr>幻灯片标题</vt:lpstr>
      </vt:variant>
      <vt:variant>
        <vt:i4>37</vt:i4>
      </vt:variant>
    </vt:vector>
  </HeadingPairs>
  <TitlesOfParts>
    <vt:vector size="38" baseType="lpstr">
      <vt:lpstr>气流</vt:lpstr>
      <vt:lpstr>基于摘要的监控视频信息检索系统</vt:lpstr>
      <vt:lpstr>监控领域现状</vt:lpstr>
      <vt:lpstr>存在的问题？</vt:lpstr>
      <vt:lpstr>解决方案</vt:lpstr>
      <vt:lpstr>视频摘要</vt:lpstr>
      <vt:lpstr>视频摘要关键技术</vt:lpstr>
      <vt:lpstr>视频摘要技术路线</vt:lpstr>
      <vt:lpstr>运动物体检测</vt:lpstr>
      <vt:lpstr>中值法背景建模</vt:lpstr>
      <vt:lpstr>均值法背景建模</vt:lpstr>
      <vt:lpstr>高斯背景建模</vt:lpstr>
      <vt:lpstr>帧差法</vt:lpstr>
      <vt:lpstr>三帧差分法</vt:lpstr>
      <vt:lpstr>与运动历史图结合的帧差法</vt:lpstr>
      <vt:lpstr>效率对比</vt:lpstr>
      <vt:lpstr>运动物体跟踪</vt:lpstr>
      <vt:lpstr>图像灰度化操作</vt:lpstr>
      <vt:lpstr>中值滤波</vt:lpstr>
      <vt:lpstr>形态学处理与运动点团提取</vt:lpstr>
      <vt:lpstr>运动点团跟踪</vt:lpstr>
      <vt:lpstr>运动事件记录</vt:lpstr>
      <vt:lpstr>视频摘要生成</vt:lpstr>
      <vt:lpstr>特征提取关键技术</vt:lpstr>
      <vt:lpstr>特征提取技术路线</vt:lpstr>
      <vt:lpstr>对象类型检索</vt:lpstr>
      <vt:lpstr>对象类型检索</vt:lpstr>
      <vt:lpstr>基于RGB颜色色差的特征检索</vt:lpstr>
      <vt:lpstr>系统界面</vt:lpstr>
      <vt:lpstr>系统界面</vt:lpstr>
      <vt:lpstr>系统界面</vt:lpstr>
      <vt:lpstr>系统界面</vt:lpstr>
      <vt:lpstr>系统测试</vt:lpstr>
      <vt:lpstr>系统测试</vt:lpstr>
      <vt:lpstr>技术难点</vt:lpstr>
      <vt:lpstr>结果与展望</vt:lpstr>
      <vt:lpstr>应用举例</vt:lpstr>
      <vt:lpstr>谢   谢！</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基于摘要的视频内容检索----中期报告</dc:title>
  <dc:creator>liuyuanyi</dc:creator>
  <cp:lastModifiedBy>liuyuanyi</cp:lastModifiedBy>
  <cp:revision>106</cp:revision>
  <dcterms:created xsi:type="dcterms:W3CDTF">2013-06-27T06:37:43Z</dcterms:created>
  <dcterms:modified xsi:type="dcterms:W3CDTF">2013-10-23T12:36:15Z</dcterms:modified>
</cp:coreProperties>
</file>